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3" r:id="rId5"/>
    <p:sldId id="264" r:id="rId6"/>
    <p:sldId id="268" r:id="rId7"/>
    <p:sldId id="283" r:id="rId8"/>
    <p:sldId id="267" r:id="rId9"/>
    <p:sldId id="269" r:id="rId10"/>
    <p:sldId id="284" r:id="rId11"/>
    <p:sldId id="270" r:id="rId12"/>
    <p:sldId id="288" r:id="rId13"/>
    <p:sldId id="289" r:id="rId14"/>
    <p:sldId id="279" r:id="rId15"/>
    <p:sldId id="291" r:id="rId16"/>
    <p:sldId id="281" r:id="rId17"/>
    <p:sldId id="276" r:id="rId18"/>
    <p:sldId id="285" r:id="rId19"/>
    <p:sldId id="275" r:id="rId20"/>
    <p:sldId id="290" r:id="rId21"/>
    <p:sldId id="280" r:id="rId22"/>
    <p:sldId id="266" r:id="rId23"/>
  </p:sldIdLst>
  <p:sldSz cx="11522075" cy="6480175"/>
  <p:notesSz cx="6858000" cy="9144000"/>
  <p:defaultTextStyle>
    <a:defPPr>
      <a:defRPr lang="ru-RU"/>
    </a:defPPr>
    <a:lvl1pPr algn="l" defTabSz="1022350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511175" indent="-53975" algn="l" defTabSz="1022350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022350" indent="-107950" algn="l" defTabSz="1022350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533525" indent="-161925" algn="l" defTabSz="1022350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44700" indent="-215900" algn="l" defTabSz="1022350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4970B5"/>
    <a:srgbClr val="3D6595"/>
    <a:srgbClr val="335D6A"/>
    <a:srgbClr val="2A5243"/>
    <a:srgbClr val="3B4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3548" autoAdjust="0"/>
  </p:normalViewPr>
  <p:slideViewPr>
    <p:cSldViewPr>
      <p:cViewPr varScale="1">
        <p:scale>
          <a:sx n="88" d="100"/>
          <a:sy n="88" d="100"/>
        </p:scale>
        <p:origin x="-720" y="-108"/>
      </p:cViewPr>
      <p:guideLst>
        <p:guide orient="horz" pos="2041"/>
        <p:guide pos="681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ECE-4422-BC6D-22661423A37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CE-4422-BC6D-22661423A37A}"/>
              </c:ext>
            </c:extLst>
          </c:dPt>
          <c:dLbls>
            <c:dLbl>
              <c:idx val="1"/>
              <c:layout>
                <c:manualLayout>
                  <c:x val="-1.4916096954630205E-2"/>
                  <c:y val="3.7523452157598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CE-4422-BC6D-22661423A3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ECE-4422-BC6D-22661423A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010944"/>
        <c:axId val="241016832"/>
      </c:barChart>
      <c:catAx>
        <c:axId val="241010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1016832"/>
        <c:crosses val="autoZero"/>
        <c:auto val="1"/>
        <c:lblAlgn val="ctr"/>
        <c:lblOffset val="100"/>
        <c:noMultiLvlLbl val="0"/>
      </c:catAx>
      <c:valAx>
        <c:axId val="24101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0109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0.57054</cdr:x>
      <cdr:y>0.14878</cdr:y>
    </cdr:from>
    <cdr:to>
      <cdr:x>0.61283</cdr:x>
      <cdr:y>0.50748</cdr:y>
    </cdr:to>
    <cdr:sp macro="" textlink="">
      <cdr:nvSpPr>
        <cdr:cNvPr id="2" name="Стрелка вниз 1"/>
        <cdr:cNvSpPr/>
      </cdr:nvSpPr>
      <cdr:spPr bwMode="auto">
        <a:xfrm xmlns:a="http://schemas.openxmlformats.org/drawingml/2006/main">
          <a:off x="2914649" y="503559"/>
          <a:ext cx="216024" cy="121404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AD45FE-04E9-401D-A0DB-3FA3D843B9CE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D8CB3C-24A2-4041-BECF-3B6A01596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149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D8CB3C-24A2-4041-BECF-3B6A01596E2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D8CB3C-24A2-4041-BECF-3B6A01596E2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84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0DB9-1BE8-4799-9AD6-FF277394FA4F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7D287-DE05-4557-A1A8-68FEADF07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3672D-AB41-4CA7-B76C-D4806B1744B0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81676-31E4-4700-AFF7-C0601B1EF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0D8BF-49E7-4242-88A7-77F491CA4AE0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7D4A-2109-40F4-B890-6C3CA9A9E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58299-CACA-4F9B-8D92-49C717F4A73D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3462-3B55-4C6F-9697-CC32634F6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76263" y="258763"/>
            <a:ext cx="10369550" cy="55292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5A68-8B60-439F-A104-B356F1B69825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EA0E-635B-4EEC-AB15-1D932C7F5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F3F4C-1B58-4D12-B84A-7EE0A41CA528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D9482-099E-4A74-8710-C3506D856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EDA8D-317C-4A75-8EA6-4FFBF95F9829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C3DF-7656-4086-97D7-AC7B1AA79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CED7D-78EE-4F51-8145-72B0AA60AC09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6730C-BE7C-4EC5-91DE-3B20159E6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BC99D-474C-4C70-9EC8-ED684F6F15D8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BE0E8-AD90-4D1F-9C7D-05AB33496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2C31C-6F8F-4E2D-9795-327FB7DFB0D5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CABF3-3C48-49D1-A4F1-66D661EEE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E24D2-50B0-4979-8359-CCFFB33C9E39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95A0A-D285-4D5D-87B8-7675F1A3F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06EBA-5D0D-4932-8879-930E79F46535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FBDA5-5F06-4E77-9C3D-5CCADC6B4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B421F-A2A8-4766-83BA-2E6FD67F526A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6C2EA-62D6-4A01-A65B-B97B7C713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248" tIns="51124" rIns="102248" bIns="511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248" tIns="51124" rIns="102248" bIns="511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263" y="6005513"/>
            <a:ext cx="2687637" cy="346075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 defTabSz="102248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0425A0-EF94-4F25-A3CB-F3E24BFA1B0D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7000" y="6005513"/>
            <a:ext cx="3648075" cy="346075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 defTabSz="102248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8175" y="6005513"/>
            <a:ext cx="2687638" cy="346075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 defTabSz="102248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551516-A1E8-470C-98A3-9712670EC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22350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2235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2235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2235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2235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2235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2235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2235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2235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10223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319088" algn="l" defTabSz="10223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38" indent="-255588" algn="l" defTabSz="10223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13" indent="-255588" algn="l" defTabSz="10223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288" indent="-255588" algn="l" defTabSz="10223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5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G:\_Лехнер работа\Администрация\300лет Фон ел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3619" y="-1588"/>
            <a:ext cx="11522075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215900"/>
            <a:ext cx="11350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83675" y="4800600"/>
            <a:ext cx="1817688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Users\PriemAP\Desktop\значки, символика\hello_html_m7952f17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1000" y="431800"/>
            <a:ext cx="7969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Заголовок 1"/>
          <p:cNvSpPr>
            <a:spLocks/>
          </p:cNvSpPr>
          <p:nvPr/>
        </p:nvSpPr>
        <p:spPr bwMode="auto">
          <a:xfrm>
            <a:off x="0" y="1504206"/>
            <a:ext cx="9864725" cy="23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248" tIns="51124" rIns="102248" bIns="51124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ЛИН-ПРОЕКТ </a:t>
            </a:r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МБУ «Комплексный центр социального обслуживания населения Рудничного района г. Кемерово»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«Оптимизация процесса социальной реабилитации» </a:t>
            </a:r>
            <a:br>
              <a:rPr lang="ru-RU" sz="2400" b="1" i="1" dirty="0">
                <a:solidFill>
                  <a:schemeClr val="tx1"/>
                </a:solidFill>
              </a:rPr>
            </a:b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257742" y="5627984"/>
            <a:ext cx="4429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r>
              <a:rPr lang="ru-RU" sz="14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Докладчик: Яшина Лариса Петровна</a:t>
            </a:r>
            <a:endParaRPr lang="ru-RU" sz="1200" b="1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но 1 50"/>
          <p:cNvSpPr>
            <a:spLocks noChangeArrowheads="1"/>
          </p:cNvSpPr>
          <p:nvPr/>
        </p:nvSpPr>
        <p:spPr bwMode="auto">
          <a:xfrm>
            <a:off x="4630672" y="-356149"/>
            <a:ext cx="2016223" cy="2220354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rgbClr val="D733A0"/>
            </a:solidFill>
            <a:miter lim="800000"/>
            <a:headEnd/>
            <a:tailEnd/>
          </a:ln>
        </p:spPr>
        <p:txBody>
          <a:bodyPr lIns="91426" tIns="0" rIns="91426" bIns="0" anchor="ctr"/>
          <a:lstStyle/>
          <a:p>
            <a:pPr algn="ctr" defTabSz="912813">
              <a:spcBef>
                <a:spcPts val="500"/>
              </a:spcBef>
              <a:spcAft>
                <a:spcPts val="500"/>
              </a:spcAft>
            </a:pPr>
            <a:r>
              <a:rPr lang="ru-RU" sz="1200" b="1" dirty="0">
                <a:solidFill>
                  <a:srgbClr val="161616"/>
                </a:solidFill>
              </a:rPr>
              <a:t>3. Поиск личного дела получателя социальных услуг</a:t>
            </a:r>
            <a:endParaRPr lang="ru-RU" sz="3600" dirty="0">
              <a:solidFill>
                <a:srgbClr val="161616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0" y="447"/>
            <a:ext cx="778249" cy="1264317"/>
          </a:xfrm>
          <a:prstGeom prst="rect">
            <a:avLst/>
          </a:prstGeom>
        </p:spPr>
      </p:pic>
      <p:sp>
        <p:nvSpPr>
          <p:cNvPr id="38915" name="Пятно 1 50"/>
          <p:cNvSpPr>
            <a:spLocks noChangeArrowheads="1"/>
          </p:cNvSpPr>
          <p:nvPr/>
        </p:nvSpPr>
        <p:spPr bwMode="auto">
          <a:xfrm>
            <a:off x="576461" y="-143130"/>
            <a:ext cx="2304256" cy="1896317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rgbClr val="D733A0"/>
            </a:solidFill>
            <a:miter lim="800000"/>
            <a:headEnd/>
            <a:tailEnd/>
          </a:ln>
        </p:spPr>
        <p:txBody>
          <a:bodyPr lIns="91426" tIns="45714" rIns="91426" bIns="45714" anchor="ctr"/>
          <a:lstStyle/>
          <a:p>
            <a:pPr algn="ctr" defTabSz="914275">
              <a:spcBef>
                <a:spcPts val="500"/>
              </a:spcBef>
              <a:spcAft>
                <a:spcPts val="500"/>
              </a:spcAft>
              <a:defRPr/>
            </a:pPr>
            <a:r>
              <a:rPr lang="ru-RU" sz="1200" b="1" dirty="0">
                <a:solidFill>
                  <a:schemeClr val="accent4">
                    <a:lumMod val="10000"/>
                  </a:schemeClr>
                </a:solidFill>
              </a:rPr>
              <a:t> 1. Ожидание в очереди</a:t>
            </a:r>
            <a:endParaRPr lang="ru-RU" sz="1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Пятно 1 50"/>
          <p:cNvSpPr>
            <a:spLocks noChangeArrowheads="1"/>
          </p:cNvSpPr>
          <p:nvPr/>
        </p:nvSpPr>
        <p:spPr bwMode="auto">
          <a:xfrm>
            <a:off x="8281317" y="-262172"/>
            <a:ext cx="2900935" cy="1972583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rgbClr val="D733A0"/>
            </a:solidFill>
            <a:miter lim="800000"/>
            <a:headEnd/>
            <a:tailEnd/>
          </a:ln>
        </p:spPr>
        <p:txBody>
          <a:bodyPr lIns="91426" tIns="0" rIns="91426" bIns="0" anchor="ctr"/>
          <a:lstStyle/>
          <a:p>
            <a:pPr algn="ctr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5. </a:t>
            </a:r>
            <a:r>
              <a:rPr lang="ru-RU" sz="1200" dirty="0">
                <a:solidFill>
                  <a:schemeClr val="tx1"/>
                </a:solidFill>
              </a:rPr>
              <a:t>Отсутствие на рабочем месте персонального принтера</a:t>
            </a:r>
            <a:endParaRPr lang="ru-RU" sz="1200" b="1" dirty="0">
              <a:cs typeface="Times New Roman" pitchFamily="18" charset="0"/>
            </a:endParaRPr>
          </a:p>
        </p:txBody>
      </p:sp>
      <p:sp>
        <p:nvSpPr>
          <p:cNvPr id="25680" name="Пятно 1 50"/>
          <p:cNvSpPr>
            <a:spLocks noChangeArrowheads="1"/>
          </p:cNvSpPr>
          <p:nvPr/>
        </p:nvSpPr>
        <p:spPr bwMode="auto">
          <a:xfrm>
            <a:off x="6121077" y="-262172"/>
            <a:ext cx="2952328" cy="2032400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12700" algn="ctr">
            <a:solidFill>
              <a:srgbClr val="D733A0"/>
            </a:solidFill>
            <a:miter lim="800000"/>
            <a:headEnd/>
            <a:tailEnd/>
          </a:ln>
        </p:spPr>
        <p:txBody>
          <a:bodyPr lIns="91426" tIns="0" rIns="91426" bIns="0" anchor="ctr"/>
          <a:lstStyle/>
          <a:p>
            <a:pPr algn="ctr"/>
            <a:r>
              <a:rPr lang="ru-RU" sz="1200" b="1" dirty="0">
                <a:cs typeface="Times New Roman" pitchFamily="18" charset="0"/>
              </a:rPr>
              <a:t>4. Процесс оформления пакета документов вручную увеличивает время приема ПСУ</a:t>
            </a:r>
          </a:p>
        </p:txBody>
      </p:sp>
      <p:sp>
        <p:nvSpPr>
          <p:cNvPr id="38916" name="Пятно 1 50"/>
          <p:cNvSpPr>
            <a:spLocks noChangeArrowheads="1"/>
          </p:cNvSpPr>
          <p:nvPr/>
        </p:nvSpPr>
        <p:spPr bwMode="auto">
          <a:xfrm>
            <a:off x="2304653" y="-155997"/>
            <a:ext cx="2448272" cy="1896317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  <a:ln w="12700" algn="ctr">
            <a:solidFill>
              <a:srgbClr val="D733A0"/>
            </a:solidFill>
            <a:miter lim="800000"/>
            <a:headEnd/>
            <a:tailEnd/>
          </a:ln>
        </p:spPr>
        <p:txBody>
          <a:bodyPr lIns="91426" tIns="0" rIns="91426" bIns="0" anchor="ctr"/>
          <a:lstStyle/>
          <a:p>
            <a:pPr algn="ctr" defTabSz="914275">
              <a:spcBef>
                <a:spcPts val="500"/>
              </a:spcBef>
              <a:spcAft>
                <a:spcPts val="500"/>
              </a:spcAft>
              <a:defRPr/>
            </a:pPr>
            <a:r>
              <a:rPr lang="ru-RU" sz="1200" b="1" dirty="0">
                <a:solidFill>
                  <a:schemeClr val="accent4">
                    <a:lumMod val="10000"/>
                  </a:schemeClr>
                </a:solidFill>
              </a:rPr>
              <a:t>2. Медленный вход (выход</a:t>
            </a:r>
            <a:r>
              <a:rPr lang="en-US" sz="1200" b="1" dirty="0">
                <a:solidFill>
                  <a:schemeClr val="accent4">
                    <a:lumMod val="10000"/>
                  </a:schemeClr>
                </a:solidFill>
              </a:rPr>
              <a:t>)</a:t>
            </a:r>
            <a:r>
              <a:rPr lang="ru-RU" sz="1200" b="1" dirty="0">
                <a:solidFill>
                  <a:schemeClr val="accent4">
                    <a:lumMod val="10000"/>
                  </a:schemeClr>
                </a:solidFill>
              </a:rPr>
              <a:t> ПСУ</a:t>
            </a:r>
            <a:endParaRPr lang="ru-RU" sz="12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25601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69550" y="47625"/>
            <a:ext cx="10493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701" name="Group 10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44330004"/>
              </p:ext>
            </p:extLst>
          </p:nvPr>
        </p:nvGraphicFramePr>
        <p:xfrm>
          <a:off x="378644" y="1223863"/>
          <a:ext cx="10681900" cy="4743081"/>
        </p:xfrm>
        <a:graphic>
          <a:graphicData uri="http://schemas.openxmlformats.org/drawingml/2006/table">
            <a:tbl>
              <a:tblPr/>
              <a:tblGrid>
                <a:gridCol w="1011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23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23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09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282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486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370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56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39457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почему?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почему?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почему?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почему?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почему?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487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Неконтролируемый поток посетителей по «живой очереди»</a:t>
                      </a: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Провести анкетирование ПСУ на предмет предложений по решению проблемы</a:t>
                      </a: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Состояние здоровья ПСУ</a:t>
                      </a: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Картотека недостаточно упорядочена</a:t>
                      </a: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Инвентаризация личных дел, систематизация в алфавитном порядке личных дел</a:t>
                      </a: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Длительное время заполнения пакета документов вручную </a:t>
                      </a: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 пакета документов (с персональными данными) в программе MS 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Excel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автоматизирование пакета документов в таблице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Excel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заранее заданному шаблону) </a:t>
                      </a: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на рабочем месте персонального принтера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персонального принтера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сканирование документов, удостоверяющих личность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468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предварительной записи </a:t>
                      </a: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предварительной записи на сайте учреждения </a:t>
                      </a: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кресла-коляски, ходунков, костылей</a:t>
                      </a: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Удаленность картотеки от специалиста</a:t>
                      </a: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Перенести картотеку ближе к специалисту</a:t>
                      </a: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ПСУ нуждаются в помощи при заполнении документов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Формирование  пакета документов в электронном виде путем переноса данных с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электронной формы заявки на сайте</a:t>
                      </a:r>
                      <a:endParaRPr lang="ru-RU" sz="1200" dirty="0"/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11706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предварительной записи на прием по телефону</a:t>
                      </a: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Введение  предварительной записи в отделении по телефону </a:t>
                      </a: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Удаленность рабочего стола специалиста от входа в кабинет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Перенести рабочее место ближе к входу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электронной картотеки получателей социальных услуг</a:t>
                      </a: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электронной картотеки получателей социальных услуг</a:t>
                      </a: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Объемная информация  для заполнения пакета документов</a:t>
                      </a: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Формирование  пакета документов в электронном виде путем переноса данных с электронной картотеки</a:t>
                      </a: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678" marR="30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576263" y="144463"/>
            <a:ext cx="10369550" cy="533400"/>
          </a:xfrm>
        </p:spPr>
        <p:txBody>
          <a:bodyPr/>
          <a:lstStyle/>
          <a:p>
            <a:pPr>
              <a:defRPr/>
            </a:pPr>
            <a:r>
              <a:rPr lang="ru-RU" sz="4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Применение системы 5С</a:t>
            </a:r>
          </a:p>
        </p:txBody>
      </p:sp>
      <p:pic>
        <p:nvPicPr>
          <p:cNvPr id="27650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3288" y="193675"/>
            <a:ext cx="155416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3" descr="C:\Users\szrr1\Desktop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7600" y="962025"/>
            <a:ext cx="21891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Скругленный прямоугольник 19"/>
          <p:cNvSpPr>
            <a:spLocks noChangeArrowheads="1"/>
          </p:cNvSpPr>
          <p:nvPr/>
        </p:nvSpPr>
        <p:spPr bwMode="auto">
          <a:xfrm>
            <a:off x="647700" y="719138"/>
            <a:ext cx="2112963" cy="742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altLang="ru-RU" b="1" dirty="0">
                <a:solidFill>
                  <a:schemeClr val="bg1"/>
                </a:solidFill>
              </a:rPr>
              <a:t>Шаг 1</a:t>
            </a:r>
          </a:p>
          <a:p>
            <a:pPr algn="ctr" defTabSz="914400"/>
            <a:r>
              <a:rPr lang="ru-RU" altLang="ru-RU" b="1" dirty="0">
                <a:solidFill>
                  <a:schemeClr val="bg1"/>
                </a:solidFill>
              </a:rPr>
              <a:t>СОРТИРОВКА</a:t>
            </a:r>
          </a:p>
        </p:txBody>
      </p:sp>
      <p:sp>
        <p:nvSpPr>
          <p:cNvPr id="27653" name="Скругленный прямоугольник 19"/>
          <p:cNvSpPr>
            <a:spLocks noChangeArrowheads="1"/>
          </p:cNvSpPr>
          <p:nvPr/>
        </p:nvSpPr>
        <p:spPr bwMode="auto">
          <a:xfrm>
            <a:off x="7633245" y="863599"/>
            <a:ext cx="2112963" cy="742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altLang="ru-RU" b="1" dirty="0">
                <a:solidFill>
                  <a:schemeClr val="bg1"/>
                </a:solidFill>
              </a:rPr>
              <a:t>Шаг 2</a:t>
            </a:r>
          </a:p>
          <a:p>
            <a:pPr algn="ctr" defTabSz="914400"/>
            <a:r>
              <a:rPr lang="ru-RU" altLang="ru-RU" b="1" dirty="0">
                <a:solidFill>
                  <a:schemeClr val="bg1"/>
                </a:solidFill>
              </a:rPr>
              <a:t>СОБЛЮДЕНИЕ ПОРЯДКА</a:t>
            </a:r>
          </a:p>
        </p:txBody>
      </p:sp>
      <p:sp>
        <p:nvSpPr>
          <p:cNvPr id="27654" name="Скругленный прямоугольник 19"/>
          <p:cNvSpPr>
            <a:spLocks noChangeArrowheads="1"/>
          </p:cNvSpPr>
          <p:nvPr/>
        </p:nvSpPr>
        <p:spPr bwMode="auto">
          <a:xfrm>
            <a:off x="526466" y="3455988"/>
            <a:ext cx="2112963" cy="742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altLang="ru-RU" b="1" dirty="0">
                <a:solidFill>
                  <a:schemeClr val="bg1"/>
                </a:solidFill>
              </a:rPr>
              <a:t>Шаг 3</a:t>
            </a:r>
          </a:p>
          <a:p>
            <a:pPr algn="ctr" defTabSz="914400"/>
            <a:r>
              <a:rPr lang="ru-RU" altLang="ru-RU" b="1" dirty="0">
                <a:solidFill>
                  <a:schemeClr val="bg1"/>
                </a:solidFill>
              </a:rPr>
              <a:t>СОДЕРЖАНИЕ</a:t>
            </a:r>
            <a:br>
              <a:rPr lang="ru-RU" altLang="ru-RU" b="1" dirty="0">
                <a:solidFill>
                  <a:schemeClr val="bg1"/>
                </a:solidFill>
              </a:rPr>
            </a:br>
            <a:r>
              <a:rPr lang="ru-RU" altLang="ru-RU" b="1" dirty="0">
                <a:solidFill>
                  <a:schemeClr val="bg1"/>
                </a:solidFill>
              </a:rPr>
              <a:t>В ЧИСТОТЕ</a:t>
            </a:r>
          </a:p>
        </p:txBody>
      </p:sp>
      <p:sp>
        <p:nvSpPr>
          <p:cNvPr id="27655" name="Скругленный прямоугольник 19"/>
          <p:cNvSpPr>
            <a:spLocks noChangeArrowheads="1"/>
          </p:cNvSpPr>
          <p:nvPr/>
        </p:nvSpPr>
        <p:spPr bwMode="auto">
          <a:xfrm>
            <a:off x="4368800" y="3455988"/>
            <a:ext cx="2400300" cy="742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altLang="ru-RU" b="1" dirty="0">
                <a:solidFill>
                  <a:schemeClr val="bg1"/>
                </a:solidFill>
              </a:rPr>
              <a:t>Шаг 4</a:t>
            </a:r>
          </a:p>
          <a:p>
            <a:pPr algn="ctr" defTabSz="914400"/>
            <a:r>
              <a:rPr lang="ru-RU" altLang="ru-RU" b="1" dirty="0">
                <a:solidFill>
                  <a:schemeClr val="bg1"/>
                </a:solidFill>
              </a:rPr>
              <a:t>СТАНДАРТИЗАЦИЯ</a:t>
            </a:r>
          </a:p>
        </p:txBody>
      </p:sp>
      <p:sp>
        <p:nvSpPr>
          <p:cNvPr id="27656" name="Скругленный прямоугольник 19"/>
          <p:cNvSpPr>
            <a:spLocks noChangeArrowheads="1"/>
          </p:cNvSpPr>
          <p:nvPr/>
        </p:nvSpPr>
        <p:spPr bwMode="auto">
          <a:xfrm>
            <a:off x="8208963" y="3527425"/>
            <a:ext cx="2808287" cy="742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altLang="ru-RU" b="1" dirty="0">
                <a:solidFill>
                  <a:schemeClr val="bg1"/>
                </a:solidFill>
              </a:rPr>
              <a:t>Шаг 5</a:t>
            </a:r>
          </a:p>
          <a:p>
            <a:pPr algn="ctr" defTabSz="914400"/>
            <a:r>
              <a:rPr lang="ru-RU" altLang="ru-RU" b="1" dirty="0">
                <a:solidFill>
                  <a:schemeClr val="bg1"/>
                </a:solidFill>
              </a:rPr>
              <a:t>СОВЕРШЕНСТВОВАНИЕ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0" y="447"/>
            <a:ext cx="778249" cy="12643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15E706C-BF54-4446-9DC7-C4DB252377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26" y="1503363"/>
            <a:ext cx="797101" cy="18860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44CEB12-5102-4986-8FEA-37CB841B11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7" b="11108"/>
          <a:stretch/>
        </p:blipFill>
        <p:spPr>
          <a:xfrm>
            <a:off x="8947058" y="1667668"/>
            <a:ext cx="1709829" cy="17986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1F75E68-9D58-4C76-96D8-20F6AF5D77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1" y="4348064"/>
            <a:ext cx="2061124" cy="191621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CBF939E0-D504-44D3-A248-D2E9E6222A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215" y="4274770"/>
            <a:ext cx="1317663" cy="197074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D1B91372-EA98-4EFD-80F4-C099441C0A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301" y="4429139"/>
            <a:ext cx="1440160" cy="19202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D7679D9-3FB8-4500-A3B9-2474563CD7B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2" b="5552"/>
          <a:stretch/>
        </p:blipFill>
        <p:spPr>
          <a:xfrm>
            <a:off x="7024976" y="1660265"/>
            <a:ext cx="1523719" cy="18060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9D85473-5465-4BCA-832B-96C0DC1B44C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8" b="12184"/>
          <a:stretch/>
        </p:blipFill>
        <p:spPr>
          <a:xfrm>
            <a:off x="8208963" y="5582973"/>
            <a:ext cx="1268353" cy="7920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ED593E5-144E-4218-AD9C-BE801FACFA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942" y="4297715"/>
            <a:ext cx="948658" cy="12648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4D30E17-BE35-4826-980E-701BC1C5771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218" y="4249592"/>
            <a:ext cx="1592598" cy="11944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4DADDB1-8EC1-4603-85DD-2C7C44E398D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084" y="5494695"/>
            <a:ext cx="1179576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06304" y="1240989"/>
            <a:ext cx="6761642" cy="5209876"/>
          </a:xfrm>
          <a:prstGeom prst="rect">
            <a:avLst/>
          </a:prstGeom>
          <a:ln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728589" y="71438"/>
            <a:ext cx="7848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400" dirty="0">
                <a:solidFill>
                  <a:schemeClr val="tx1"/>
                </a:solidFill>
              </a:rPr>
              <a:t>Мероприятия по выявлению проблем</a:t>
            </a:r>
            <a:br>
              <a:rPr lang="ru-RU" sz="3400" dirty="0">
                <a:solidFill>
                  <a:schemeClr val="tx1"/>
                </a:solidFill>
              </a:rPr>
            </a:br>
            <a:r>
              <a:rPr lang="ru-RU" sz="3400" dirty="0">
                <a:solidFill>
                  <a:schemeClr val="tx1"/>
                </a:solidFill>
              </a:rPr>
              <a:t>Диаграмма «Спагетти»</a:t>
            </a:r>
            <a:r>
              <a:rPr lang="ru-RU" sz="3600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17138" y="1616231"/>
            <a:ext cx="720080" cy="1397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стол</a:t>
            </a: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4897166" y="1851260"/>
            <a:ext cx="648072" cy="16557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стол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34030" y="1820828"/>
            <a:ext cx="708364" cy="13472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стол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46861" y="4869248"/>
            <a:ext cx="720081" cy="14401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стол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83500" y="3188253"/>
            <a:ext cx="576064" cy="12304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шкаф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425333" y="5174773"/>
            <a:ext cx="576064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/>
              <a:t>шкаф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398176" y="3136073"/>
            <a:ext cx="576064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/>
              <a:t>шкаф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31902" y="4104182"/>
            <a:ext cx="769495" cy="10446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/>
              <a:t>Гардероб ный шкаф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14214" y="5832375"/>
            <a:ext cx="519816" cy="4945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тумба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76661" y="1227808"/>
            <a:ext cx="1182872" cy="428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тумба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674508" y="1236416"/>
            <a:ext cx="1299731" cy="4819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         тумба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393335" y="1236416"/>
            <a:ext cx="454901" cy="10785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тумба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135303" y="1223864"/>
            <a:ext cx="497942" cy="5518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тумба</a:t>
            </a: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745386" y="4560906"/>
            <a:ext cx="1013898" cy="1658137"/>
          </a:xfrm>
          <a:custGeom>
            <a:avLst/>
            <a:gdLst>
              <a:gd name="connsiteX0" fmla="*/ 0 w 648072"/>
              <a:gd name="connsiteY0" fmla="*/ 0 h 1655733"/>
              <a:gd name="connsiteX1" fmla="*/ 648072 w 648072"/>
              <a:gd name="connsiteY1" fmla="*/ 0 h 1655733"/>
              <a:gd name="connsiteX2" fmla="*/ 648072 w 648072"/>
              <a:gd name="connsiteY2" fmla="*/ 1655733 h 1655733"/>
              <a:gd name="connsiteX3" fmla="*/ 0 w 648072"/>
              <a:gd name="connsiteY3" fmla="*/ 1655733 h 1655733"/>
              <a:gd name="connsiteX4" fmla="*/ 0 w 648072"/>
              <a:gd name="connsiteY4" fmla="*/ 0 h 1655733"/>
              <a:gd name="connsiteX0" fmla="*/ 0 w 956685"/>
              <a:gd name="connsiteY0" fmla="*/ 0 h 1690023"/>
              <a:gd name="connsiteX1" fmla="*/ 648072 w 956685"/>
              <a:gd name="connsiteY1" fmla="*/ 0 h 1690023"/>
              <a:gd name="connsiteX2" fmla="*/ 956685 w 956685"/>
              <a:gd name="connsiteY2" fmla="*/ 1690023 h 1690023"/>
              <a:gd name="connsiteX3" fmla="*/ 0 w 956685"/>
              <a:gd name="connsiteY3" fmla="*/ 1655733 h 1690023"/>
              <a:gd name="connsiteX4" fmla="*/ 0 w 956685"/>
              <a:gd name="connsiteY4" fmla="*/ 0 h 1690023"/>
              <a:gd name="connsiteX0" fmla="*/ 0 w 956685"/>
              <a:gd name="connsiteY0" fmla="*/ 0 h 1690023"/>
              <a:gd name="connsiteX1" fmla="*/ 648072 w 956685"/>
              <a:gd name="connsiteY1" fmla="*/ 0 h 1690023"/>
              <a:gd name="connsiteX2" fmla="*/ 956685 w 956685"/>
              <a:gd name="connsiteY2" fmla="*/ 1690023 h 1690023"/>
              <a:gd name="connsiteX3" fmla="*/ 0 w 956685"/>
              <a:gd name="connsiteY3" fmla="*/ 1655733 h 1690023"/>
              <a:gd name="connsiteX4" fmla="*/ 0 w 956685"/>
              <a:gd name="connsiteY4" fmla="*/ 0 h 1690023"/>
              <a:gd name="connsiteX0" fmla="*/ 0 w 985268"/>
              <a:gd name="connsiteY0" fmla="*/ 0 h 1690023"/>
              <a:gd name="connsiteX1" fmla="*/ 648072 w 985268"/>
              <a:gd name="connsiteY1" fmla="*/ 0 h 1690023"/>
              <a:gd name="connsiteX2" fmla="*/ 706245 w 985268"/>
              <a:gd name="connsiteY2" fmla="*/ 732163 h 1690023"/>
              <a:gd name="connsiteX3" fmla="*/ 956685 w 985268"/>
              <a:gd name="connsiteY3" fmla="*/ 1690023 h 1690023"/>
              <a:gd name="connsiteX4" fmla="*/ 0 w 985268"/>
              <a:gd name="connsiteY4" fmla="*/ 1655733 h 1690023"/>
              <a:gd name="connsiteX5" fmla="*/ 0 w 985268"/>
              <a:gd name="connsiteY5" fmla="*/ 0 h 1690023"/>
              <a:gd name="connsiteX0" fmla="*/ 0 w 985268"/>
              <a:gd name="connsiteY0" fmla="*/ 0 h 1690023"/>
              <a:gd name="connsiteX1" fmla="*/ 648072 w 985268"/>
              <a:gd name="connsiteY1" fmla="*/ 0 h 1690023"/>
              <a:gd name="connsiteX2" fmla="*/ 706245 w 985268"/>
              <a:gd name="connsiteY2" fmla="*/ 732163 h 1690023"/>
              <a:gd name="connsiteX3" fmla="*/ 956685 w 985268"/>
              <a:gd name="connsiteY3" fmla="*/ 1690023 h 1690023"/>
              <a:gd name="connsiteX4" fmla="*/ 0 w 985268"/>
              <a:gd name="connsiteY4" fmla="*/ 1655733 h 1690023"/>
              <a:gd name="connsiteX5" fmla="*/ 0 w 985268"/>
              <a:gd name="connsiteY5" fmla="*/ 0 h 1690023"/>
              <a:gd name="connsiteX0" fmla="*/ 0 w 974645"/>
              <a:gd name="connsiteY0" fmla="*/ 0 h 1658137"/>
              <a:gd name="connsiteX1" fmla="*/ 648072 w 974645"/>
              <a:gd name="connsiteY1" fmla="*/ 0 h 1658137"/>
              <a:gd name="connsiteX2" fmla="*/ 706245 w 974645"/>
              <a:gd name="connsiteY2" fmla="*/ 732163 h 1658137"/>
              <a:gd name="connsiteX3" fmla="*/ 945258 w 974645"/>
              <a:gd name="connsiteY3" fmla="*/ 1655733 h 1658137"/>
              <a:gd name="connsiteX4" fmla="*/ 0 w 974645"/>
              <a:gd name="connsiteY4" fmla="*/ 1655733 h 1658137"/>
              <a:gd name="connsiteX5" fmla="*/ 0 w 974645"/>
              <a:gd name="connsiteY5" fmla="*/ 0 h 1658137"/>
              <a:gd name="connsiteX0" fmla="*/ 0 w 977352"/>
              <a:gd name="connsiteY0" fmla="*/ 0 h 1658137"/>
              <a:gd name="connsiteX1" fmla="*/ 648072 w 977352"/>
              <a:gd name="connsiteY1" fmla="*/ 0 h 1658137"/>
              <a:gd name="connsiteX2" fmla="*/ 740535 w 977352"/>
              <a:gd name="connsiteY2" fmla="*/ 1029343 h 1658137"/>
              <a:gd name="connsiteX3" fmla="*/ 945258 w 977352"/>
              <a:gd name="connsiteY3" fmla="*/ 1655733 h 1658137"/>
              <a:gd name="connsiteX4" fmla="*/ 0 w 977352"/>
              <a:gd name="connsiteY4" fmla="*/ 1655733 h 1658137"/>
              <a:gd name="connsiteX5" fmla="*/ 0 w 977352"/>
              <a:gd name="connsiteY5" fmla="*/ 0 h 1658137"/>
              <a:gd name="connsiteX0" fmla="*/ 0 w 1013898"/>
              <a:gd name="connsiteY0" fmla="*/ 0 h 1658137"/>
              <a:gd name="connsiteX1" fmla="*/ 648072 w 1013898"/>
              <a:gd name="connsiteY1" fmla="*/ 0 h 1658137"/>
              <a:gd name="connsiteX2" fmla="*/ 740535 w 1013898"/>
              <a:gd name="connsiteY2" fmla="*/ 1029343 h 1658137"/>
              <a:gd name="connsiteX3" fmla="*/ 923418 w 1013898"/>
              <a:gd name="connsiteY3" fmla="*/ 1132214 h 1658137"/>
              <a:gd name="connsiteX4" fmla="*/ 945258 w 1013898"/>
              <a:gd name="connsiteY4" fmla="*/ 1655733 h 1658137"/>
              <a:gd name="connsiteX5" fmla="*/ 0 w 1013898"/>
              <a:gd name="connsiteY5" fmla="*/ 1655733 h 1658137"/>
              <a:gd name="connsiteX6" fmla="*/ 0 w 1013898"/>
              <a:gd name="connsiteY6" fmla="*/ 0 h 165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3898" h="1658137">
                <a:moveTo>
                  <a:pt x="0" y="0"/>
                </a:moveTo>
                <a:lnTo>
                  <a:pt x="648072" y="0"/>
                </a:lnTo>
                <a:cubicBezTo>
                  <a:pt x="773400" y="89642"/>
                  <a:pt x="689100" y="747673"/>
                  <a:pt x="740535" y="1029343"/>
                </a:cubicBezTo>
                <a:cubicBezTo>
                  <a:pt x="782616" y="1256145"/>
                  <a:pt x="889298" y="1027816"/>
                  <a:pt x="923418" y="1132214"/>
                </a:cubicBezTo>
                <a:cubicBezTo>
                  <a:pt x="957538" y="1236612"/>
                  <a:pt x="1095350" y="1606580"/>
                  <a:pt x="945258" y="1655733"/>
                </a:cubicBezTo>
                <a:cubicBezTo>
                  <a:pt x="626366" y="1632873"/>
                  <a:pt x="318895" y="1667163"/>
                  <a:pt x="0" y="1655733"/>
                </a:cubicBez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стол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425670" y="5832375"/>
            <a:ext cx="519816" cy="4945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тумба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425670" y="4883025"/>
            <a:ext cx="519816" cy="4945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принтер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674509" y="1223864"/>
            <a:ext cx="519816" cy="4945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принтер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384274" y="6264424"/>
            <a:ext cx="84762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вход</a:t>
            </a:r>
          </a:p>
        </p:txBody>
      </p:sp>
      <p:sp>
        <p:nvSpPr>
          <p:cNvPr id="35" name="Овал 34"/>
          <p:cNvSpPr/>
          <p:nvPr/>
        </p:nvSpPr>
        <p:spPr>
          <a:xfrm rot="16032090">
            <a:off x="2321113" y="2143657"/>
            <a:ext cx="1238617" cy="477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Специалист ССР</a:t>
            </a:r>
          </a:p>
        </p:txBody>
      </p:sp>
      <p:cxnSp>
        <p:nvCxnSpPr>
          <p:cNvPr id="45" name="Скругленная соединительная линия 44"/>
          <p:cNvCxnSpPr/>
          <p:nvPr/>
        </p:nvCxnSpPr>
        <p:spPr>
          <a:xfrm rot="10800000">
            <a:off x="4294695" y="3335010"/>
            <a:ext cx="3508747" cy="2744628"/>
          </a:xfrm>
          <a:prstGeom prst="curvedConnector3">
            <a:avLst>
              <a:gd name="adj1" fmla="val 10258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3148917" y="2679126"/>
            <a:ext cx="1471868" cy="2190122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9433445" y="1655911"/>
            <a:ext cx="1454150" cy="30671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defTabSz="914400">
              <a:defRPr/>
            </a:pPr>
            <a:r>
              <a:rPr lang="ru-RU" sz="800" dirty="0">
                <a:solidFill>
                  <a:srgbClr val="000000"/>
                </a:solidFill>
                <a:latin typeface="Times New Roman" pitchFamily="18" charset="0"/>
              </a:rPr>
              <a:t>СПЕЦИАЛИСТ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9559160" y="1277677"/>
            <a:ext cx="11272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ru-RU" dirty="0"/>
              <a:t>ЛЕГЕНДА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9433445" y="2039998"/>
            <a:ext cx="1454150" cy="3067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>
              <a:defRPr/>
            </a:pPr>
            <a:r>
              <a:rPr lang="ru-RU" sz="800" dirty="0">
                <a:solidFill>
                  <a:srgbClr val="000000"/>
                </a:solidFill>
                <a:latin typeface="Times New Roman" pitchFamily="18" charset="0"/>
              </a:rPr>
              <a:t>ПОЛУЧАТЕЛЬ СОЦИАЛЬНЫХ УСЛУГ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0" y="447"/>
            <a:ext cx="778249" cy="1264317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 rot="5400000">
            <a:off x="7477498" y="2243706"/>
            <a:ext cx="1319607" cy="432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Специалист по СБР</a:t>
            </a:r>
          </a:p>
        </p:txBody>
      </p:sp>
      <p:cxnSp>
        <p:nvCxnSpPr>
          <p:cNvPr id="36" name="Прямая соединительная линия 35"/>
          <p:cNvCxnSpPr>
            <a:endCxn id="15" idx="1"/>
          </p:cNvCxnSpPr>
          <p:nvPr/>
        </p:nvCxnSpPr>
        <p:spPr>
          <a:xfrm>
            <a:off x="3148917" y="2679126"/>
            <a:ext cx="5276416" cy="307171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1" name="Дуга 40"/>
          <p:cNvSpPr/>
          <p:nvPr/>
        </p:nvSpPr>
        <p:spPr>
          <a:xfrm rot="2200733">
            <a:off x="1462713" y="2446449"/>
            <a:ext cx="1695639" cy="2895521"/>
          </a:xfrm>
          <a:prstGeom prst="arc">
            <a:avLst>
              <a:gd name="adj1" fmla="val 16200000"/>
              <a:gd name="adj2" fmla="val 19598883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216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47707" y="1198563"/>
            <a:ext cx="6761642" cy="52098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728589" y="71438"/>
            <a:ext cx="7848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400" dirty="0">
                <a:solidFill>
                  <a:schemeClr val="tx1"/>
                </a:solidFill>
              </a:rPr>
              <a:t>Мероприятия по устранению проблем</a:t>
            </a:r>
            <a:br>
              <a:rPr lang="ru-RU" sz="3400" dirty="0">
                <a:solidFill>
                  <a:schemeClr val="tx1"/>
                </a:solidFill>
              </a:rPr>
            </a:br>
            <a:r>
              <a:rPr lang="ru-RU" sz="3400" dirty="0">
                <a:solidFill>
                  <a:schemeClr val="tx1"/>
                </a:solidFill>
              </a:rPr>
              <a:t>Диаграмма «Спагетти»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17138" y="1616231"/>
            <a:ext cx="720080" cy="1397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стол</a:t>
            </a: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4897166" y="1851260"/>
            <a:ext cx="648072" cy="16557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стол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67095" y="2793277"/>
            <a:ext cx="708364" cy="13472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стол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46861" y="4869248"/>
            <a:ext cx="720081" cy="14401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стол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83500" y="3188253"/>
            <a:ext cx="576064" cy="12304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шкаф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497341" y="5234851"/>
            <a:ext cx="576064" cy="1092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/>
              <a:t>шкаф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497341" y="4139621"/>
            <a:ext cx="576064" cy="10446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/>
              <a:t>шкаф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70818" y="1245324"/>
            <a:ext cx="769495" cy="10446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/>
              <a:t>Гардероб ный шкаф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14214" y="5832375"/>
            <a:ext cx="519816" cy="4945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тумба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76661" y="1227808"/>
            <a:ext cx="1182872" cy="428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тумба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393335" y="1236416"/>
            <a:ext cx="454901" cy="10785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тумба</a:t>
            </a: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745386" y="4560906"/>
            <a:ext cx="1013898" cy="1658137"/>
          </a:xfrm>
          <a:custGeom>
            <a:avLst/>
            <a:gdLst>
              <a:gd name="connsiteX0" fmla="*/ 0 w 648072"/>
              <a:gd name="connsiteY0" fmla="*/ 0 h 1655733"/>
              <a:gd name="connsiteX1" fmla="*/ 648072 w 648072"/>
              <a:gd name="connsiteY1" fmla="*/ 0 h 1655733"/>
              <a:gd name="connsiteX2" fmla="*/ 648072 w 648072"/>
              <a:gd name="connsiteY2" fmla="*/ 1655733 h 1655733"/>
              <a:gd name="connsiteX3" fmla="*/ 0 w 648072"/>
              <a:gd name="connsiteY3" fmla="*/ 1655733 h 1655733"/>
              <a:gd name="connsiteX4" fmla="*/ 0 w 648072"/>
              <a:gd name="connsiteY4" fmla="*/ 0 h 1655733"/>
              <a:gd name="connsiteX0" fmla="*/ 0 w 956685"/>
              <a:gd name="connsiteY0" fmla="*/ 0 h 1690023"/>
              <a:gd name="connsiteX1" fmla="*/ 648072 w 956685"/>
              <a:gd name="connsiteY1" fmla="*/ 0 h 1690023"/>
              <a:gd name="connsiteX2" fmla="*/ 956685 w 956685"/>
              <a:gd name="connsiteY2" fmla="*/ 1690023 h 1690023"/>
              <a:gd name="connsiteX3" fmla="*/ 0 w 956685"/>
              <a:gd name="connsiteY3" fmla="*/ 1655733 h 1690023"/>
              <a:gd name="connsiteX4" fmla="*/ 0 w 956685"/>
              <a:gd name="connsiteY4" fmla="*/ 0 h 1690023"/>
              <a:gd name="connsiteX0" fmla="*/ 0 w 956685"/>
              <a:gd name="connsiteY0" fmla="*/ 0 h 1690023"/>
              <a:gd name="connsiteX1" fmla="*/ 648072 w 956685"/>
              <a:gd name="connsiteY1" fmla="*/ 0 h 1690023"/>
              <a:gd name="connsiteX2" fmla="*/ 956685 w 956685"/>
              <a:gd name="connsiteY2" fmla="*/ 1690023 h 1690023"/>
              <a:gd name="connsiteX3" fmla="*/ 0 w 956685"/>
              <a:gd name="connsiteY3" fmla="*/ 1655733 h 1690023"/>
              <a:gd name="connsiteX4" fmla="*/ 0 w 956685"/>
              <a:gd name="connsiteY4" fmla="*/ 0 h 1690023"/>
              <a:gd name="connsiteX0" fmla="*/ 0 w 985268"/>
              <a:gd name="connsiteY0" fmla="*/ 0 h 1690023"/>
              <a:gd name="connsiteX1" fmla="*/ 648072 w 985268"/>
              <a:gd name="connsiteY1" fmla="*/ 0 h 1690023"/>
              <a:gd name="connsiteX2" fmla="*/ 706245 w 985268"/>
              <a:gd name="connsiteY2" fmla="*/ 732163 h 1690023"/>
              <a:gd name="connsiteX3" fmla="*/ 956685 w 985268"/>
              <a:gd name="connsiteY3" fmla="*/ 1690023 h 1690023"/>
              <a:gd name="connsiteX4" fmla="*/ 0 w 985268"/>
              <a:gd name="connsiteY4" fmla="*/ 1655733 h 1690023"/>
              <a:gd name="connsiteX5" fmla="*/ 0 w 985268"/>
              <a:gd name="connsiteY5" fmla="*/ 0 h 1690023"/>
              <a:gd name="connsiteX0" fmla="*/ 0 w 985268"/>
              <a:gd name="connsiteY0" fmla="*/ 0 h 1690023"/>
              <a:gd name="connsiteX1" fmla="*/ 648072 w 985268"/>
              <a:gd name="connsiteY1" fmla="*/ 0 h 1690023"/>
              <a:gd name="connsiteX2" fmla="*/ 706245 w 985268"/>
              <a:gd name="connsiteY2" fmla="*/ 732163 h 1690023"/>
              <a:gd name="connsiteX3" fmla="*/ 956685 w 985268"/>
              <a:gd name="connsiteY3" fmla="*/ 1690023 h 1690023"/>
              <a:gd name="connsiteX4" fmla="*/ 0 w 985268"/>
              <a:gd name="connsiteY4" fmla="*/ 1655733 h 1690023"/>
              <a:gd name="connsiteX5" fmla="*/ 0 w 985268"/>
              <a:gd name="connsiteY5" fmla="*/ 0 h 1690023"/>
              <a:gd name="connsiteX0" fmla="*/ 0 w 974645"/>
              <a:gd name="connsiteY0" fmla="*/ 0 h 1658137"/>
              <a:gd name="connsiteX1" fmla="*/ 648072 w 974645"/>
              <a:gd name="connsiteY1" fmla="*/ 0 h 1658137"/>
              <a:gd name="connsiteX2" fmla="*/ 706245 w 974645"/>
              <a:gd name="connsiteY2" fmla="*/ 732163 h 1658137"/>
              <a:gd name="connsiteX3" fmla="*/ 945258 w 974645"/>
              <a:gd name="connsiteY3" fmla="*/ 1655733 h 1658137"/>
              <a:gd name="connsiteX4" fmla="*/ 0 w 974645"/>
              <a:gd name="connsiteY4" fmla="*/ 1655733 h 1658137"/>
              <a:gd name="connsiteX5" fmla="*/ 0 w 974645"/>
              <a:gd name="connsiteY5" fmla="*/ 0 h 1658137"/>
              <a:gd name="connsiteX0" fmla="*/ 0 w 977352"/>
              <a:gd name="connsiteY0" fmla="*/ 0 h 1658137"/>
              <a:gd name="connsiteX1" fmla="*/ 648072 w 977352"/>
              <a:gd name="connsiteY1" fmla="*/ 0 h 1658137"/>
              <a:gd name="connsiteX2" fmla="*/ 740535 w 977352"/>
              <a:gd name="connsiteY2" fmla="*/ 1029343 h 1658137"/>
              <a:gd name="connsiteX3" fmla="*/ 945258 w 977352"/>
              <a:gd name="connsiteY3" fmla="*/ 1655733 h 1658137"/>
              <a:gd name="connsiteX4" fmla="*/ 0 w 977352"/>
              <a:gd name="connsiteY4" fmla="*/ 1655733 h 1658137"/>
              <a:gd name="connsiteX5" fmla="*/ 0 w 977352"/>
              <a:gd name="connsiteY5" fmla="*/ 0 h 1658137"/>
              <a:gd name="connsiteX0" fmla="*/ 0 w 1013898"/>
              <a:gd name="connsiteY0" fmla="*/ 0 h 1658137"/>
              <a:gd name="connsiteX1" fmla="*/ 648072 w 1013898"/>
              <a:gd name="connsiteY1" fmla="*/ 0 h 1658137"/>
              <a:gd name="connsiteX2" fmla="*/ 740535 w 1013898"/>
              <a:gd name="connsiteY2" fmla="*/ 1029343 h 1658137"/>
              <a:gd name="connsiteX3" fmla="*/ 923418 w 1013898"/>
              <a:gd name="connsiteY3" fmla="*/ 1132214 h 1658137"/>
              <a:gd name="connsiteX4" fmla="*/ 945258 w 1013898"/>
              <a:gd name="connsiteY4" fmla="*/ 1655733 h 1658137"/>
              <a:gd name="connsiteX5" fmla="*/ 0 w 1013898"/>
              <a:gd name="connsiteY5" fmla="*/ 1655733 h 1658137"/>
              <a:gd name="connsiteX6" fmla="*/ 0 w 1013898"/>
              <a:gd name="connsiteY6" fmla="*/ 0 h 165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3898" h="1658137">
                <a:moveTo>
                  <a:pt x="0" y="0"/>
                </a:moveTo>
                <a:lnTo>
                  <a:pt x="648072" y="0"/>
                </a:lnTo>
                <a:cubicBezTo>
                  <a:pt x="773400" y="89642"/>
                  <a:pt x="689100" y="747673"/>
                  <a:pt x="740535" y="1029343"/>
                </a:cubicBezTo>
                <a:cubicBezTo>
                  <a:pt x="782616" y="1256145"/>
                  <a:pt x="889298" y="1027816"/>
                  <a:pt x="923418" y="1132214"/>
                </a:cubicBezTo>
                <a:cubicBezTo>
                  <a:pt x="957538" y="1236612"/>
                  <a:pt x="1095350" y="1606580"/>
                  <a:pt x="945258" y="1655733"/>
                </a:cubicBezTo>
                <a:cubicBezTo>
                  <a:pt x="626366" y="1632873"/>
                  <a:pt x="318895" y="1667163"/>
                  <a:pt x="0" y="1655733"/>
                </a:cubicBez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стол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425670" y="5832375"/>
            <a:ext cx="519816" cy="4945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тумба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419286" y="4869248"/>
            <a:ext cx="519816" cy="4945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принтер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813422" y="2534170"/>
            <a:ext cx="519816" cy="4945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принтер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384274" y="6264424"/>
            <a:ext cx="84762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вход</a:t>
            </a:r>
          </a:p>
        </p:txBody>
      </p:sp>
      <p:sp>
        <p:nvSpPr>
          <p:cNvPr id="34" name="Дуга 33"/>
          <p:cNvSpPr/>
          <p:nvPr/>
        </p:nvSpPr>
        <p:spPr>
          <a:xfrm rot="480452">
            <a:off x="5855078" y="5028899"/>
            <a:ext cx="1929232" cy="2101478"/>
          </a:xfrm>
          <a:prstGeom prst="arc">
            <a:avLst>
              <a:gd name="adj1" fmla="val 14507043"/>
              <a:gd name="adj2" fmla="val 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945487" y="5832375"/>
            <a:ext cx="1247598" cy="432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Специалист по ССР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570590" y="1277677"/>
            <a:ext cx="11272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ru-RU" dirty="0"/>
              <a:t>ЛЕГЕНДА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433445" y="1655911"/>
            <a:ext cx="1454150" cy="30671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defTabSz="914400">
              <a:defRPr/>
            </a:pPr>
            <a:r>
              <a:rPr lang="ru-RU" sz="800" dirty="0">
                <a:solidFill>
                  <a:srgbClr val="000000"/>
                </a:solidFill>
                <a:latin typeface="Times New Roman" pitchFamily="18" charset="0"/>
              </a:rPr>
              <a:t>СПЕЦИАЛИСТ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433445" y="2037393"/>
            <a:ext cx="1454150" cy="3067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>
              <a:defRPr/>
            </a:pPr>
            <a:r>
              <a:rPr lang="ru-RU" sz="800" dirty="0">
                <a:solidFill>
                  <a:srgbClr val="000000"/>
                </a:solidFill>
                <a:latin typeface="Times New Roman" pitchFamily="18" charset="0"/>
              </a:rPr>
              <a:t>ПОЛУЧАТЕЛЬ СОЦИАЛЬНЫХ УСЛУГ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0" y="447"/>
            <a:ext cx="778249" cy="1264317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231902" y="2314971"/>
            <a:ext cx="877448" cy="428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800" dirty="0"/>
              <a:t>тумба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209309" y="2285747"/>
            <a:ext cx="519816" cy="4945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принтер</a:t>
            </a:r>
          </a:p>
        </p:txBody>
      </p:sp>
      <p:sp>
        <p:nvSpPr>
          <p:cNvPr id="38" name="Овал 37"/>
          <p:cNvSpPr/>
          <p:nvPr/>
        </p:nvSpPr>
        <p:spPr>
          <a:xfrm rot="5400000">
            <a:off x="8025774" y="3258370"/>
            <a:ext cx="1259576" cy="432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Специалист по СБР</a:t>
            </a:r>
          </a:p>
        </p:txBody>
      </p:sp>
      <p:sp>
        <p:nvSpPr>
          <p:cNvPr id="39" name="Дуга 38"/>
          <p:cNvSpPr/>
          <p:nvPr/>
        </p:nvSpPr>
        <p:spPr>
          <a:xfrm rot="14501050">
            <a:off x="7148621" y="4676399"/>
            <a:ext cx="3370663" cy="2095197"/>
          </a:xfrm>
          <a:prstGeom prst="arc">
            <a:avLst>
              <a:gd name="adj1" fmla="val 16183330"/>
              <a:gd name="adj2" fmla="val 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4504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4974" y="130614"/>
            <a:ext cx="1625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Прямоугольник 67"/>
          <p:cNvSpPr/>
          <p:nvPr/>
        </p:nvSpPr>
        <p:spPr>
          <a:xfrm>
            <a:off x="226413" y="32436"/>
            <a:ext cx="9417795" cy="11194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КАРТА ЦЕЛЕВОГО СОСТОЯНИЯ ПРОЦЕССА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676163" y="5688359"/>
            <a:ext cx="1139825" cy="187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ru-RU" sz="1100" dirty="0">
                <a:solidFill>
                  <a:srgbClr val="000000"/>
                </a:solidFill>
                <a:latin typeface="Times New Roman" pitchFamily="18" charset="0"/>
              </a:rPr>
              <a:t>этап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667431" y="6136006"/>
            <a:ext cx="1139825" cy="187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ru-RU" sz="1100" dirty="0">
                <a:solidFill>
                  <a:srgbClr val="000000"/>
                </a:solidFill>
                <a:latin typeface="Times New Roman" pitchFamily="18" charset="0"/>
              </a:rPr>
              <a:t>ПСУ</a:t>
            </a:r>
          </a:p>
        </p:txBody>
      </p:sp>
      <p:sp>
        <p:nvSpPr>
          <p:cNvPr id="48" name="Стрелка вправо 47"/>
          <p:cNvSpPr/>
          <p:nvPr/>
        </p:nvSpPr>
        <p:spPr>
          <a:xfrm>
            <a:off x="2952725" y="3081609"/>
            <a:ext cx="255327" cy="270612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 dirty="0"/>
          </a:p>
        </p:txBody>
      </p:sp>
      <p:sp>
        <p:nvSpPr>
          <p:cNvPr id="49" name="Стрелка вправо 48"/>
          <p:cNvSpPr/>
          <p:nvPr/>
        </p:nvSpPr>
        <p:spPr>
          <a:xfrm>
            <a:off x="4184706" y="3081609"/>
            <a:ext cx="331378" cy="250049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 dirty="0"/>
          </a:p>
        </p:txBody>
      </p:sp>
      <p:sp>
        <p:nvSpPr>
          <p:cNvPr id="50" name="Стрелка вправо 49"/>
          <p:cNvSpPr/>
          <p:nvPr/>
        </p:nvSpPr>
        <p:spPr>
          <a:xfrm rot="20564554">
            <a:off x="4125333" y="2630143"/>
            <a:ext cx="409575" cy="240472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816821" y="1287671"/>
            <a:ext cx="5859343" cy="2460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этап Прием (время по регламенту 15 минут) </a:t>
            </a:r>
          </a:p>
        </p:txBody>
      </p:sp>
      <p:sp>
        <p:nvSpPr>
          <p:cNvPr id="52" name="Прямоугольник 45"/>
          <p:cNvSpPr/>
          <p:nvPr/>
        </p:nvSpPr>
        <p:spPr>
          <a:xfrm>
            <a:off x="9674576" y="5904383"/>
            <a:ext cx="1139825" cy="187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ru-RU" sz="1100" dirty="0">
                <a:solidFill>
                  <a:srgbClr val="000000"/>
                </a:solidFill>
                <a:latin typeface="Times New Roman" pitchFamily="18" charset="0"/>
              </a:rPr>
              <a:t>специалист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926680" y="2952055"/>
            <a:ext cx="954037" cy="644667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Вход в кабинет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208052" y="2776921"/>
            <a:ext cx="936104" cy="96259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Прием</a:t>
            </a:r>
          </a:p>
        </p:txBody>
      </p:sp>
      <p:sp>
        <p:nvSpPr>
          <p:cNvPr id="55" name="Стрелка вправо 54"/>
          <p:cNvSpPr/>
          <p:nvPr/>
        </p:nvSpPr>
        <p:spPr>
          <a:xfrm rot="1244005">
            <a:off x="4172940" y="3545953"/>
            <a:ext cx="409575" cy="237538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516084" y="1681467"/>
            <a:ext cx="1394541" cy="96259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Оформление пакета документов в прокат ТСР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516084" y="2664851"/>
            <a:ext cx="1394541" cy="96259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Прохождение курса реабилитационных мероприятий в СРО, согласно ИПРА </a:t>
            </a:r>
          </a:p>
        </p:txBody>
      </p:sp>
      <p:sp>
        <p:nvSpPr>
          <p:cNvPr id="59" name="Стрелка вправо 58"/>
          <p:cNvSpPr/>
          <p:nvPr/>
        </p:nvSpPr>
        <p:spPr>
          <a:xfrm>
            <a:off x="5936125" y="3071327"/>
            <a:ext cx="380348" cy="270611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 dirty="0"/>
          </a:p>
        </p:txBody>
      </p:sp>
      <p:sp>
        <p:nvSpPr>
          <p:cNvPr id="60" name="Стрелка вправо 59"/>
          <p:cNvSpPr/>
          <p:nvPr/>
        </p:nvSpPr>
        <p:spPr>
          <a:xfrm rot="842077">
            <a:off x="5951918" y="2238566"/>
            <a:ext cx="409575" cy="260492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 dirty="0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8840386" y="3784106"/>
            <a:ext cx="254196" cy="27523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 dirty="0"/>
          </a:p>
        </p:txBody>
      </p:sp>
      <p:sp>
        <p:nvSpPr>
          <p:cNvPr id="70" name="Стрелка вправо 69"/>
          <p:cNvSpPr/>
          <p:nvPr/>
        </p:nvSpPr>
        <p:spPr>
          <a:xfrm rot="20422324">
            <a:off x="5921512" y="3866426"/>
            <a:ext cx="409575" cy="247612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236677" y="5256311"/>
            <a:ext cx="1653620" cy="11135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Общее время приема ПСУ составляет:</a:t>
            </a:r>
          </a:p>
          <a:p>
            <a:pPr algn="ctr" defTabSz="914400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Мин.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–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 10 мин.</a:t>
            </a: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defTabSz="914400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Макс.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–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 15 мин.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767963" y="1283139"/>
            <a:ext cx="1856328" cy="2460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10534650" y="5685307"/>
            <a:ext cx="808038" cy="2190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>
            <a:spLocks noChangeArrowheads="1"/>
          </p:cNvSpPr>
          <p:nvPr/>
        </p:nvSpPr>
        <p:spPr bwMode="auto">
          <a:xfrm flipV="1">
            <a:off x="10534650" y="5916764"/>
            <a:ext cx="811213" cy="187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10800000" anchor="ctr"/>
          <a:lstStyle/>
          <a:p>
            <a:pPr algn="ctr" defTabSz="914400">
              <a:defRPr/>
            </a:pPr>
            <a:endParaRPr lang="ru-RU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7" name="Прямоугольник 86"/>
          <p:cNvSpPr>
            <a:spLocks noChangeArrowheads="1"/>
          </p:cNvSpPr>
          <p:nvPr/>
        </p:nvSpPr>
        <p:spPr bwMode="auto">
          <a:xfrm flipV="1">
            <a:off x="10538309" y="6136006"/>
            <a:ext cx="814388" cy="187325"/>
          </a:xfrm>
          <a:prstGeom prst="rect">
            <a:avLst/>
          </a:prstGeom>
          <a:solidFill>
            <a:srgbClr val="FFFF6D"/>
          </a:solidFill>
          <a:ln w="254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10800000" anchor="ctr"/>
          <a:lstStyle/>
          <a:p>
            <a:pPr algn="ctr" defTabSz="914400">
              <a:defRPr/>
            </a:pPr>
            <a:endParaRPr lang="ru-RU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516084" y="3694337"/>
            <a:ext cx="1394541" cy="96259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Оформление пакета документов в ОДП</a:t>
            </a:r>
          </a:p>
        </p:txBody>
      </p:sp>
      <p:sp>
        <p:nvSpPr>
          <p:cNvPr id="29" name="Скругленный прямоугольник 55">
            <a:extLst>
              <a:ext uri="{FF2B5EF4-FFF2-40B4-BE49-F238E27FC236}">
                <a16:creationId xmlns="" xmlns:a16="http://schemas.microsoft.com/office/drawing/2014/main" id="{9D1528BA-BF0B-4A35-BCF0-14978796B818}"/>
              </a:ext>
            </a:extLst>
          </p:cNvPr>
          <p:cNvSpPr/>
          <p:nvPr/>
        </p:nvSpPr>
        <p:spPr>
          <a:xfrm>
            <a:off x="90954" y="2619871"/>
            <a:ext cx="1528424" cy="12652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Специалист предварительно записывает ПСУ в удобное время</a:t>
            </a:r>
          </a:p>
        </p:txBody>
      </p:sp>
      <p:sp>
        <p:nvSpPr>
          <p:cNvPr id="30" name="Стрелка вправо 58">
            <a:extLst>
              <a:ext uri="{FF2B5EF4-FFF2-40B4-BE49-F238E27FC236}">
                <a16:creationId xmlns="" xmlns:a16="http://schemas.microsoft.com/office/drawing/2014/main" id="{35C6CF5C-92DD-4EFF-ACE4-8E5CFD19CAEC}"/>
              </a:ext>
            </a:extLst>
          </p:cNvPr>
          <p:cNvSpPr/>
          <p:nvPr/>
        </p:nvSpPr>
        <p:spPr>
          <a:xfrm>
            <a:off x="1656581" y="3104781"/>
            <a:ext cx="263211" cy="270611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 dirty="0"/>
          </a:p>
        </p:txBody>
      </p:sp>
      <p:sp>
        <p:nvSpPr>
          <p:cNvPr id="31" name="Скругленный прямоугольник 61">
            <a:extLst>
              <a:ext uri="{FF2B5EF4-FFF2-40B4-BE49-F238E27FC236}">
                <a16:creationId xmlns="" xmlns:a16="http://schemas.microsoft.com/office/drawing/2014/main" id="{C86912EB-8478-44B7-8FD8-790C36EEF21D}"/>
              </a:ext>
            </a:extLst>
          </p:cNvPr>
          <p:cNvSpPr/>
          <p:nvPr/>
        </p:nvSpPr>
        <p:spPr>
          <a:xfrm>
            <a:off x="6301385" y="2644062"/>
            <a:ext cx="1347700" cy="10873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Прием ПСУ в назначенное время</a:t>
            </a:r>
          </a:p>
        </p:txBody>
      </p:sp>
      <p:sp>
        <p:nvSpPr>
          <p:cNvPr id="32" name="Стрелка вправо 58">
            <a:extLst>
              <a:ext uri="{FF2B5EF4-FFF2-40B4-BE49-F238E27FC236}">
                <a16:creationId xmlns="" xmlns:a16="http://schemas.microsoft.com/office/drawing/2014/main" id="{6BEF0F79-5980-4FAD-8A95-C39517D7E70E}"/>
              </a:ext>
            </a:extLst>
          </p:cNvPr>
          <p:cNvSpPr/>
          <p:nvPr/>
        </p:nvSpPr>
        <p:spPr>
          <a:xfrm>
            <a:off x="7649085" y="3011832"/>
            <a:ext cx="310429" cy="270611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 dirty="0"/>
          </a:p>
        </p:txBody>
      </p:sp>
      <p:sp>
        <p:nvSpPr>
          <p:cNvPr id="33" name="Стрелка вправо 58">
            <a:extLst>
              <a:ext uri="{FF2B5EF4-FFF2-40B4-BE49-F238E27FC236}">
                <a16:creationId xmlns="" xmlns:a16="http://schemas.microsoft.com/office/drawing/2014/main" id="{6BEF0F79-5980-4FAD-8A95-C39517D7E70E}"/>
              </a:ext>
            </a:extLst>
          </p:cNvPr>
          <p:cNvSpPr/>
          <p:nvPr/>
        </p:nvSpPr>
        <p:spPr>
          <a:xfrm>
            <a:off x="10059120" y="3022135"/>
            <a:ext cx="310429" cy="270611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369549" y="2720411"/>
            <a:ext cx="1106352" cy="838708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Выход ПСУ из кабинета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981474" y="1287671"/>
            <a:ext cx="1106352" cy="2460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441626" y="4128742"/>
            <a:ext cx="1051715" cy="542422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Подпись ПСУ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939464" y="1945288"/>
            <a:ext cx="2142053" cy="17086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1616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rgbClr val="1616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rgbClr val="1616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Формирование  пакета документов в программе MS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161616"/>
                </a:solidFill>
                <a:effectLst/>
                <a:latin typeface="Times New Roman" pitchFamily="18" charset="0"/>
                <a:cs typeface="Times New Roman" pitchFamily="18" charset="0"/>
              </a:rPr>
              <a:t>Exce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16161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2.Перенос данных с  электронной формы заявки </a:t>
            </a:r>
          </a:p>
          <a:p>
            <a:pPr algn="ctr"/>
            <a:r>
              <a:rPr lang="ru-RU" sz="1400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3.Перенос данных с электронной картотеки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rgbClr val="1616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144317" y="4616679"/>
            <a:ext cx="6992509" cy="17903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algn="ctr" defTabSz="914400"/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ПРЕДЛАГАЕМЫЕ РЕШЕНИЯ ПРОБЛЕМ</a:t>
            </a:r>
            <a:r>
              <a:rPr lang="ru-RU" sz="1200" dirty="0">
                <a:solidFill>
                  <a:srgbClr val="000000"/>
                </a:solidFill>
              </a:rPr>
              <a:t>:</a:t>
            </a:r>
          </a:p>
          <a:p>
            <a:pPr marL="468313" indent="-285750" defTabSz="914400"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Предварительная запись</a:t>
            </a:r>
          </a:p>
          <a:p>
            <a:pPr marL="468313" indent="-285750" defTabSz="914400"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Перестановка мебели, пересадка специалиста</a:t>
            </a:r>
          </a:p>
          <a:p>
            <a:pPr marL="468313" indent="-285750" defTabSz="914400"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Установка персонального  принтера -сканера   </a:t>
            </a:r>
          </a:p>
          <a:p>
            <a:pPr marL="468313" indent="-285750" defTabSz="914400"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Оптимальная расстановка личных дел, визуализация   </a:t>
            </a:r>
          </a:p>
          <a:p>
            <a:pPr marL="468313" indent="-285750" defTabSz="91440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Перенос данных с предварительно заполненной ПСУ электронной формы заявки на сайте учреждения; </a:t>
            </a:r>
            <a:r>
              <a:rPr lang="ru-RU" sz="1400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формирование пакета документов в программе MS </a:t>
            </a:r>
            <a:r>
              <a:rPr lang="ru-RU" sz="1400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Exce</a:t>
            </a:r>
            <a:r>
              <a:rPr lang="en-US" sz="1400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400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; перенос данных с электронной картотеки</a:t>
            </a:r>
            <a:endParaRPr 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1008063" y="188913"/>
            <a:ext cx="8353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200" dirty="0">
                <a:solidFill>
                  <a:schemeClr val="tx1"/>
                </a:solidFill>
              </a:rPr>
              <a:t>План мероприятий по  устранению проблем </a:t>
            </a: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1850" y="231775"/>
            <a:ext cx="1625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592897"/>
              </p:ext>
            </p:extLst>
          </p:nvPr>
        </p:nvGraphicFramePr>
        <p:xfrm>
          <a:off x="1224533" y="759990"/>
          <a:ext cx="8280869" cy="5001259"/>
        </p:xfrm>
        <a:graphic>
          <a:graphicData uri="http://schemas.openxmlformats.org/drawingml/2006/table">
            <a:tbl>
              <a:tblPr/>
              <a:tblGrid>
                <a:gridCol w="5334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1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48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9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Сроки по плану</a:t>
                      </a:r>
                    </a:p>
                  </a:txBody>
                  <a:tcPr marL="26816" marR="268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Исполнение</a:t>
                      </a:r>
                    </a:p>
                  </a:txBody>
                  <a:tcPr marL="26816" marR="268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Предварительная запись по телефону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электронной  формы заявки предоставления социально-реабилитационных услуг на сайте учреждения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02.03.2021-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24.03.2021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01.08.2021-31.08.2021</a:t>
                      </a:r>
                    </a:p>
                  </a:txBody>
                  <a:tcPr marL="26816" marR="268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выполнено</a:t>
                      </a:r>
                    </a:p>
                  </a:txBody>
                  <a:tcPr marL="26816" marR="268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Установка персонального принтера для сканирования документов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04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2021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30.04.2021</a:t>
                      </a:r>
                    </a:p>
                  </a:txBody>
                  <a:tcPr marL="26816" marR="268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выполнено</a:t>
                      </a:r>
                    </a:p>
                  </a:txBody>
                  <a:tcPr marL="26816" marR="268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9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Оптимальная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расстановка личных дел, визуализация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2021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30.09.2021</a:t>
                      </a:r>
                    </a:p>
                  </a:txBody>
                  <a:tcPr marL="26816" marR="268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выполнено</a:t>
                      </a:r>
                    </a:p>
                  </a:txBody>
                  <a:tcPr marL="26816" marR="268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437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Перестановка мебели, пересадка специалиста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15.03.2021-31.03.2021</a:t>
                      </a:r>
                    </a:p>
                  </a:txBody>
                  <a:tcPr marL="26816" marR="268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выполнено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816" marR="268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4611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Формирование пакета документов (с персональными данными) в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программе MS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Excel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(автоматизирование пакета документов в таблице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Excel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заранее заданному шаблону)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электронной картотеки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04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2021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30.09.2021</a:t>
                      </a:r>
                    </a:p>
                  </a:txBody>
                  <a:tcPr marL="26816" marR="268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выполнено</a:t>
                      </a:r>
                    </a:p>
                  </a:txBody>
                  <a:tcPr marL="26816" marR="268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595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Rectangl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3200"/>
          </a:p>
          <a:p>
            <a:endParaRPr lang="ru-RU" sz="3200"/>
          </a:p>
        </p:txBody>
      </p:sp>
      <p:pic>
        <p:nvPicPr>
          <p:cNvPr id="35853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1850" y="231775"/>
            <a:ext cx="1625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Заголовок 1"/>
          <p:cNvSpPr>
            <a:spLocks/>
          </p:cNvSpPr>
          <p:nvPr/>
        </p:nvSpPr>
        <p:spPr bwMode="auto">
          <a:xfrm>
            <a:off x="908050" y="404813"/>
            <a:ext cx="8453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600" dirty="0">
                <a:solidFill>
                  <a:schemeClr val="tx1"/>
                </a:solidFill>
              </a:rPr>
              <a:t>Достигнутые результаты</a:t>
            </a:r>
          </a:p>
        </p:txBody>
      </p:sp>
      <p:sp>
        <p:nvSpPr>
          <p:cNvPr id="35855" name="Прямоугольник 6"/>
          <p:cNvSpPr>
            <a:spLocks noChangeArrowheads="1"/>
          </p:cNvSpPr>
          <p:nvPr/>
        </p:nvSpPr>
        <p:spPr bwMode="auto">
          <a:xfrm>
            <a:off x="1512888" y="1747838"/>
            <a:ext cx="7777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800" dirty="0">
                <a:solidFill>
                  <a:schemeClr val="tx1"/>
                </a:solidFill>
              </a:rPr>
              <a:t>Сокращение времени приема получателей социальных услуг</a:t>
            </a:r>
          </a:p>
          <a:p>
            <a:pPr algn="ctr" defTabSz="914400"/>
            <a:r>
              <a:rPr lang="ru-RU" sz="18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4917924"/>
              </p:ext>
            </p:extLst>
          </p:nvPr>
        </p:nvGraphicFramePr>
        <p:xfrm>
          <a:off x="2846388" y="2376488"/>
          <a:ext cx="5108575" cy="338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4896941" y="4536231"/>
            <a:ext cx="5045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 bwMode="auto">
          <a:xfrm flipH="1">
            <a:off x="4465131" y="2880047"/>
            <a:ext cx="136814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1850" y="231775"/>
            <a:ext cx="1625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44522" y="1146810"/>
            <a:ext cx="3071833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«БЫЛО»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83306" y="1141869"/>
            <a:ext cx="2928958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ru-RU" sz="3000" b="1" dirty="0">
                <a:ln/>
                <a:solidFill>
                  <a:schemeClr val="accent3"/>
                </a:solidFill>
                <a:latin typeface="Arial Black" pitchFamily="34" charset="0"/>
              </a:rPr>
              <a:t>«СТАЛО»</a:t>
            </a:r>
          </a:p>
        </p:txBody>
      </p:sp>
      <p:sp>
        <p:nvSpPr>
          <p:cNvPr id="32775" name="TextBox 17"/>
          <p:cNvSpPr txBox="1">
            <a:spLocks noChangeArrowheads="1"/>
          </p:cNvSpPr>
          <p:nvPr/>
        </p:nvSpPr>
        <p:spPr bwMode="auto">
          <a:xfrm>
            <a:off x="5832475" y="1727200"/>
            <a:ext cx="39639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 dirty="0">
                <a:solidFill>
                  <a:schemeClr val="tx1"/>
                </a:solidFill>
              </a:rPr>
              <a:t>Предварительная запись по телефону</a:t>
            </a:r>
          </a:p>
        </p:txBody>
      </p:sp>
      <p:sp>
        <p:nvSpPr>
          <p:cNvPr id="32777" name="TextBox 29"/>
          <p:cNvSpPr txBox="1">
            <a:spLocks noChangeArrowheads="1"/>
          </p:cNvSpPr>
          <p:nvPr/>
        </p:nvSpPr>
        <p:spPr bwMode="auto">
          <a:xfrm>
            <a:off x="817563" y="1695867"/>
            <a:ext cx="3214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 dirty="0">
                <a:solidFill>
                  <a:schemeClr val="tx1"/>
                </a:solidFill>
              </a:rPr>
              <a:t>Ожидание возле кабинета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A3709DA-025E-4399-A6FA-3DD2B12DE4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" y="2055089"/>
            <a:ext cx="2477210" cy="3272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56DF525-0413-450B-9311-D43B31BBF1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t="10077" r="10002"/>
          <a:stretch/>
        </p:blipFill>
        <p:spPr>
          <a:xfrm>
            <a:off x="5392855" y="2153523"/>
            <a:ext cx="4843227" cy="4114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3059952" y="231775"/>
            <a:ext cx="4166458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ru-RU" sz="30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ВИЗУАЛИЗАЦИЯ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227AFD8-C8D2-46C2-8F1C-23650353F3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9" t="17621" b="15553"/>
          <a:stretch/>
        </p:blipFill>
        <p:spPr>
          <a:xfrm>
            <a:off x="2562776" y="2704836"/>
            <a:ext cx="2707157" cy="3482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1850" y="231775"/>
            <a:ext cx="1625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312782" y="967423"/>
            <a:ext cx="2928958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ru-RU" sz="3000" b="1" dirty="0">
                <a:ln/>
                <a:solidFill>
                  <a:schemeClr val="accent3"/>
                </a:solidFill>
                <a:latin typeface="Arial Black" pitchFamily="34" charset="0"/>
              </a:rPr>
              <a:t>«СТАЛО»</a:t>
            </a:r>
          </a:p>
        </p:txBody>
      </p:sp>
      <p:sp>
        <p:nvSpPr>
          <p:cNvPr id="33797" name="TextBox 29"/>
          <p:cNvSpPr txBox="1">
            <a:spLocks noChangeArrowheads="1"/>
          </p:cNvSpPr>
          <p:nvPr/>
        </p:nvSpPr>
        <p:spPr bwMode="auto">
          <a:xfrm>
            <a:off x="1224533" y="1628775"/>
            <a:ext cx="31683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b="1" dirty="0">
                <a:solidFill>
                  <a:schemeClr val="tx1"/>
                </a:solidFill>
              </a:rPr>
              <a:t>Медленный вход/выход ПСУ</a:t>
            </a:r>
            <a:endParaRPr lang="ru-RU" b="1" dirty="0">
              <a:solidFill>
                <a:srgbClr val="948A54"/>
              </a:solidFill>
            </a:endParaRPr>
          </a:p>
        </p:txBody>
      </p:sp>
      <p:sp>
        <p:nvSpPr>
          <p:cNvPr id="33798" name="TextBox 24"/>
          <p:cNvSpPr txBox="1">
            <a:spLocks noChangeArrowheads="1"/>
          </p:cNvSpPr>
          <p:nvPr/>
        </p:nvSpPr>
        <p:spPr bwMode="auto">
          <a:xfrm>
            <a:off x="6409109" y="1628775"/>
            <a:ext cx="273630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b="1" dirty="0">
                <a:solidFill>
                  <a:schemeClr val="tx1"/>
                </a:solidFill>
              </a:rPr>
              <a:t>Пересадка специалиста</a:t>
            </a:r>
            <a:endParaRPr lang="ru-RU" b="1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7FF5880-43FF-48B1-9386-4E3D4C75C4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3" r="13330"/>
          <a:stretch/>
        </p:blipFill>
        <p:spPr>
          <a:xfrm>
            <a:off x="5702275" y="2160353"/>
            <a:ext cx="4536504" cy="3664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home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658" y="1972601"/>
            <a:ext cx="2053581" cy="4039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224531" y="1029905"/>
            <a:ext cx="3071833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«БЫЛО»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9952" y="231775"/>
            <a:ext cx="4166458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ru-RU" sz="30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ВИЗУАЛИЗАЦИЯ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1850" y="231775"/>
            <a:ext cx="1625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64420" y="988238"/>
            <a:ext cx="3071834" cy="5539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«БЫЛО»</a:t>
            </a:r>
          </a:p>
        </p:txBody>
      </p:sp>
      <p:sp>
        <p:nvSpPr>
          <p:cNvPr id="39940" name="TextBox 29"/>
          <p:cNvSpPr txBox="1">
            <a:spLocks noChangeArrowheads="1"/>
          </p:cNvSpPr>
          <p:nvPr/>
        </p:nvSpPr>
        <p:spPr bwMode="auto">
          <a:xfrm>
            <a:off x="583358" y="1601926"/>
            <a:ext cx="34339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b="1" dirty="0">
                <a:solidFill>
                  <a:schemeClr val="tx1"/>
                </a:solidFill>
              </a:rPr>
              <a:t>Медленное заполнение заявления и договора получателем социальных услуг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3085" y="955113"/>
            <a:ext cx="2928958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ru-RU" sz="3000" b="1" dirty="0">
                <a:ln/>
                <a:solidFill>
                  <a:schemeClr val="accent3"/>
                </a:solidFill>
                <a:latin typeface="Arial Black" pitchFamily="34" charset="0"/>
              </a:rPr>
              <a:t>«СТАЛО»</a:t>
            </a:r>
          </a:p>
        </p:txBody>
      </p:sp>
      <p:sp>
        <p:nvSpPr>
          <p:cNvPr id="39944" name="TextBox 17"/>
          <p:cNvSpPr txBox="1">
            <a:spLocks noChangeArrowheads="1"/>
          </p:cNvSpPr>
          <p:nvPr/>
        </p:nvSpPr>
        <p:spPr bwMode="auto">
          <a:xfrm>
            <a:off x="3836254" y="1339599"/>
            <a:ext cx="494911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defTabSz="914400"/>
            <a:r>
              <a:rPr lang="ru-RU" b="1" dirty="0">
                <a:solidFill>
                  <a:schemeClr val="tx1"/>
                </a:solidFill>
              </a:rPr>
              <a:t>Формирование пакета документов (с персональными данными) в электронном виде,  написанный для программы MS </a:t>
            </a:r>
            <a:r>
              <a:rPr lang="ru-RU" b="1" dirty="0" err="1">
                <a:solidFill>
                  <a:schemeClr val="tx1"/>
                </a:solidFill>
              </a:rPr>
              <a:t>Excel</a:t>
            </a:r>
            <a:r>
              <a:rPr lang="ru-RU" b="1" dirty="0">
                <a:solidFill>
                  <a:schemeClr val="tx1"/>
                </a:solidFill>
              </a:rPr>
              <a:t>  </a:t>
            </a:r>
          </a:p>
          <a:p>
            <a:pPr marL="266700" defTabSz="914400"/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rgbClr val="161616"/>
                </a:solidFill>
                <a:cs typeface="Times New Roman" pitchFamily="18" charset="0"/>
              </a:rPr>
              <a:t>автоматизирование пакета документов в таблице </a:t>
            </a:r>
            <a:r>
              <a:rPr lang="ru-RU" dirty="0" err="1">
                <a:solidFill>
                  <a:srgbClr val="161616"/>
                </a:solidFill>
                <a:cs typeface="Times New Roman" pitchFamily="18" charset="0"/>
              </a:rPr>
              <a:t>Excel</a:t>
            </a:r>
            <a:r>
              <a:rPr lang="ru-RU" dirty="0">
                <a:solidFill>
                  <a:srgbClr val="161616"/>
                </a:solidFill>
                <a:cs typeface="Times New Roman" pitchFamily="18" charset="0"/>
              </a:rPr>
              <a:t> по заранее заданному шаблону</a:t>
            </a:r>
            <a:r>
              <a:rPr lang="ru-RU" b="1" dirty="0">
                <a:solidFill>
                  <a:schemeClr val="tx1"/>
                </a:solidFill>
              </a:rPr>
              <a:t>) и его печать </a:t>
            </a:r>
            <a:endParaRPr lang="ru-RU" b="1" dirty="0">
              <a:solidFill>
                <a:srgbClr val="948A54"/>
              </a:solidFill>
              <a:latin typeface="Arial 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BC2D6C5-16DA-4731-84D1-438F461FC62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83"/>
          <a:stretch/>
        </p:blipFill>
        <p:spPr>
          <a:xfrm>
            <a:off x="4415905" y="2707739"/>
            <a:ext cx="2782844" cy="3318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6592DFC-E9BC-4811-94FA-8675AF7ABF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4" t="8885" r="11664"/>
          <a:stretch/>
        </p:blipFill>
        <p:spPr>
          <a:xfrm>
            <a:off x="378618" y="2682995"/>
            <a:ext cx="3672408" cy="3169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3059952" y="231775"/>
            <a:ext cx="4166458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ru-RU" sz="30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ВИЗУАЛИЗАЦИЯ</a:t>
            </a:r>
          </a:p>
        </p:txBody>
      </p:sp>
      <p:pic>
        <p:nvPicPr>
          <p:cNvPr id="1026" name="Picture 2" descr="C:\Users\home\Desktop\o48dPyX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152" y="2873170"/>
            <a:ext cx="3949697" cy="2979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8808052" y="1601926"/>
            <a:ext cx="2303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9">
              <a:defRPr/>
            </a:pPr>
            <a:r>
              <a:rPr lang="ru-RU" b="1" kern="0" dirty="0">
                <a:solidFill>
                  <a:schemeClr val="tx1"/>
                </a:solidFill>
                <a:ea typeface="Tahoma" panose="020B0604030504040204" pitchFamily="34" charset="0"/>
                <a:cs typeface="Times New Roman" pitchFamily="18" charset="0"/>
              </a:rPr>
              <a:t>Электронная версия формы заявления на сайте учреждения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1850" y="231775"/>
            <a:ext cx="1625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/>
          </p:cNvSpPr>
          <p:nvPr/>
        </p:nvSpPr>
        <p:spPr bwMode="auto">
          <a:xfrm>
            <a:off x="827034" y="54995"/>
            <a:ext cx="9286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chemeClr val="tx1"/>
                </a:solidFill>
              </a:rPr>
              <a:t>Паспорт проекта </a:t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«Оптимизация процесса социальной реабилитации в МБУ «Комплексный центр социального обслуживания населения Рудничного района г. Кемерово»</a:t>
            </a:r>
            <a:br>
              <a:rPr lang="ru-RU" sz="1400" b="1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219089" y="935831"/>
            <a:ext cx="5689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200" b="1" dirty="0">
                <a:solidFill>
                  <a:schemeClr val="tx1"/>
                </a:solidFill>
              </a:rPr>
              <a:t>Общие данные</a:t>
            </a:r>
            <a:r>
              <a:rPr lang="ru-RU" sz="1200" b="1" dirty="0">
                <a:solidFill>
                  <a:srgbClr val="002060"/>
                </a:solidFill>
              </a:rPr>
              <a:t>:</a:t>
            </a:r>
            <a:endParaRPr lang="ru-RU" sz="900" b="1" u="sng" dirty="0">
              <a:solidFill>
                <a:schemeClr val="tx1"/>
              </a:solidFill>
            </a:endParaRPr>
          </a:p>
          <a:p>
            <a:pPr defTabSz="914400"/>
            <a:r>
              <a:rPr lang="ru-RU" sz="1200" b="1" u="sng" dirty="0">
                <a:solidFill>
                  <a:schemeClr val="tx1"/>
                </a:solidFill>
              </a:rPr>
              <a:t>Общие данные:</a:t>
            </a:r>
          </a:p>
          <a:p>
            <a:pPr defTabSz="914400"/>
            <a:r>
              <a:rPr lang="ru-RU" sz="1200" b="1" u="sng" dirty="0">
                <a:solidFill>
                  <a:schemeClr val="tx1"/>
                </a:solidFill>
              </a:rPr>
              <a:t>Заказчик</a:t>
            </a:r>
            <a:r>
              <a:rPr lang="ru-RU" sz="1200" u="sng" dirty="0">
                <a:solidFill>
                  <a:schemeClr val="tx1"/>
                </a:solidFill>
              </a:rPr>
              <a:t>: Сидорова Елена Валентиновна, начальник управления социальной защиты населения города Кемерово.</a:t>
            </a:r>
          </a:p>
          <a:p>
            <a:pPr defTabSz="914400"/>
            <a:r>
              <a:rPr lang="ru-RU" sz="1200" b="1" u="sng" dirty="0">
                <a:solidFill>
                  <a:schemeClr val="tx1"/>
                </a:solidFill>
              </a:rPr>
              <a:t>Процесс: </a:t>
            </a:r>
            <a:r>
              <a:rPr lang="ru-RU" sz="1200" u="sng" dirty="0">
                <a:solidFill>
                  <a:schemeClr val="tx1"/>
                </a:solidFill>
              </a:rPr>
              <a:t>Организация приема получателей социальных услуг в социально-реабилитационном отделении.</a:t>
            </a:r>
          </a:p>
          <a:p>
            <a:pPr defTabSz="914400"/>
            <a:r>
              <a:rPr lang="ru-RU" sz="1200" b="1" u="sng" dirty="0">
                <a:solidFill>
                  <a:schemeClr val="tx1"/>
                </a:solidFill>
              </a:rPr>
              <a:t>Границы процесса: </a:t>
            </a:r>
            <a:r>
              <a:rPr lang="ru-RU" sz="1200" u="sng" dirty="0">
                <a:solidFill>
                  <a:schemeClr val="tx1"/>
                </a:solidFill>
              </a:rPr>
              <a:t>от момента входа получателей социальных услуг в социально-реабилитационное отделение до заключения с получателем социальных услуг договора о предоставлении социальных услуг</a:t>
            </a:r>
            <a:r>
              <a:rPr lang="ru-RU" sz="1200" b="1" u="sng" dirty="0">
                <a:solidFill>
                  <a:schemeClr val="tx1"/>
                </a:solidFill>
              </a:rPr>
              <a:t>.</a:t>
            </a:r>
          </a:p>
          <a:p>
            <a:pPr defTabSz="914400"/>
            <a:r>
              <a:rPr lang="ru-RU" sz="1200" b="1" u="sng" dirty="0">
                <a:solidFill>
                  <a:schemeClr val="tx1"/>
                </a:solidFill>
              </a:rPr>
              <a:t>Руководитель лин-проекта: </a:t>
            </a:r>
            <a:r>
              <a:rPr lang="ru-RU" sz="1200" u="sng" dirty="0">
                <a:solidFill>
                  <a:schemeClr val="tx1"/>
                </a:solidFill>
              </a:rPr>
              <a:t>Лобов Виктор Анатольевич, директор МБУ «КЦСОН Рудничного района г. Кемерово».</a:t>
            </a:r>
          </a:p>
          <a:p>
            <a:pPr defTabSz="914400"/>
            <a:r>
              <a:rPr lang="ru-RU" sz="1200" b="1" u="sng" dirty="0">
                <a:solidFill>
                  <a:schemeClr val="tx1"/>
                </a:solidFill>
              </a:rPr>
              <a:t>Команда лин-проекта: </a:t>
            </a:r>
            <a:r>
              <a:rPr lang="ru-RU" sz="1200" u="sng" dirty="0" err="1">
                <a:solidFill>
                  <a:schemeClr val="tx1"/>
                </a:solidFill>
              </a:rPr>
              <a:t>Ошлакова</a:t>
            </a:r>
            <a:r>
              <a:rPr lang="ru-RU" sz="1200" u="sng" dirty="0">
                <a:solidFill>
                  <a:schemeClr val="tx1"/>
                </a:solidFill>
              </a:rPr>
              <a:t> Наталья Сергеевна–заместитель директора; Яшина Лариса Петровна–зав. социально-реабилитационного отделения; Игнатова Александра Николаевна– специалист по социальной работе, </a:t>
            </a:r>
            <a:r>
              <a:rPr lang="ru-RU" sz="1200" u="sng" dirty="0" err="1">
                <a:solidFill>
                  <a:schemeClr val="tx1"/>
                </a:solidFill>
              </a:rPr>
              <a:t>Илюкова</a:t>
            </a:r>
            <a:r>
              <a:rPr lang="ru-RU" sz="1200" u="sng" dirty="0">
                <a:solidFill>
                  <a:schemeClr val="tx1"/>
                </a:solidFill>
              </a:rPr>
              <a:t> Александра Геннадьевна–специалист по социальной работе, Киреев Александр Евгеньевич-специалист по комплексной реабилитации.</a:t>
            </a:r>
          </a:p>
          <a:p>
            <a:pPr defTabSz="914400"/>
            <a:r>
              <a:rPr lang="ru-RU" sz="800" dirty="0">
                <a:solidFill>
                  <a:schemeClr val="tx1"/>
                </a:solidFill>
              </a:rPr>
              <a:t>			</a:t>
            </a:r>
            <a:r>
              <a:rPr lang="ru-RU" sz="1200" b="1" dirty="0">
                <a:solidFill>
                  <a:schemeClr val="tx1"/>
                </a:solidFill>
              </a:rPr>
              <a:t>Цели:</a:t>
            </a:r>
          </a:p>
          <a:p>
            <a:pPr defTabSz="914400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363735" y="5256311"/>
            <a:ext cx="5572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/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Эффекты</a:t>
            </a:r>
          </a:p>
          <a:p>
            <a:pPr algn="just" defTabSz="914400"/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1.Повышение удовлетворенности получателей социальных услуг качеством предоставления социально-реабилитационных услуг.</a:t>
            </a:r>
          </a:p>
          <a:p>
            <a:pPr algn="just" defTabSz="914400"/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2.Оптимизация рабочего времени. </a:t>
            </a:r>
          </a:p>
        </p:txBody>
      </p:sp>
      <p:sp>
        <p:nvSpPr>
          <p:cNvPr id="17414" name="Прямоугольник 4"/>
          <p:cNvSpPr>
            <a:spLocks noChangeArrowheads="1"/>
          </p:cNvSpPr>
          <p:nvPr/>
        </p:nvSpPr>
        <p:spPr bwMode="auto">
          <a:xfrm>
            <a:off x="6537445" y="956488"/>
            <a:ext cx="3611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200" b="1" dirty="0">
                <a:solidFill>
                  <a:schemeClr val="tx1"/>
                </a:solidFill>
              </a:rPr>
              <a:t>Обоснование: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7415" name="Rectangle 1"/>
          <p:cNvSpPr>
            <a:spLocks noChangeArrowheads="1"/>
          </p:cNvSpPr>
          <p:nvPr/>
        </p:nvSpPr>
        <p:spPr bwMode="auto">
          <a:xfrm>
            <a:off x="6328567" y="1278983"/>
            <a:ext cx="45799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defTabSz="914400" eaLnBrk="0" hangingPunct="0"/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1.Неудовлетворенность получателей социальных услуг качеством оказания социальных услуг:</a:t>
            </a:r>
          </a:p>
          <a:p>
            <a:pPr algn="just" defTabSz="914400" eaLnBrk="0" hangingPunct="0"/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 - длительное время ожидания в очереди;</a:t>
            </a:r>
          </a:p>
          <a:p>
            <a:pPr algn="just" defTabSz="914400" eaLnBrk="0" hangingPunct="0"/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 - количество заполняемых документов вручную;</a:t>
            </a:r>
          </a:p>
          <a:p>
            <a:pPr defTabSz="914400" eaLnBrk="0" hangingPunct="0"/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 - необходимость повторных посещений при отсутствии необходимых документов.</a:t>
            </a:r>
          </a:p>
          <a:p>
            <a:pPr algn="just" defTabSz="914400" eaLnBrk="0" hangingPunct="0"/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2.Информация, полученная по телефону или официального сайта учреждения, сократит временные затраты сотрудников на заполнение пакета документов, для предоставления социально-реабилитационных услуг.</a:t>
            </a:r>
          </a:p>
        </p:txBody>
      </p:sp>
      <p:sp>
        <p:nvSpPr>
          <p:cNvPr id="17416" name="Прямоугольник 6"/>
          <p:cNvSpPr>
            <a:spLocks noChangeArrowheads="1"/>
          </p:cNvSpPr>
          <p:nvPr/>
        </p:nvSpPr>
        <p:spPr bwMode="auto">
          <a:xfrm>
            <a:off x="6337101" y="3063855"/>
            <a:ext cx="461327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200" b="1" dirty="0">
                <a:solidFill>
                  <a:schemeClr val="tx1"/>
                </a:solidFill>
              </a:rPr>
              <a:t>Сроки:</a:t>
            </a:r>
          </a:p>
          <a:p>
            <a:pPr algn="just" defTabSz="914400"/>
            <a:r>
              <a:rPr lang="ru-RU" sz="1200" dirty="0">
                <a:solidFill>
                  <a:schemeClr val="tx1"/>
                </a:solidFill>
              </a:rPr>
              <a:t>1</a:t>
            </a:r>
            <a:r>
              <a:rPr lang="ru-RU" sz="1200" dirty="0">
                <a:solidFill>
                  <a:srgbClr val="FF0000"/>
                </a:solidFill>
              </a:rPr>
              <a:t>.</a:t>
            </a:r>
            <a:r>
              <a:rPr lang="ru-RU" sz="1200" dirty="0">
                <a:solidFill>
                  <a:schemeClr val="tx1"/>
                </a:solidFill>
              </a:rPr>
              <a:t>Согласование паспорта лин-проекта – «01» февраля 2021г.</a:t>
            </a:r>
          </a:p>
          <a:p>
            <a:pPr algn="just" defTabSz="914400"/>
            <a:r>
              <a:rPr lang="ru-RU" sz="1200" dirty="0">
                <a:solidFill>
                  <a:schemeClr val="tx1"/>
                </a:solidFill>
              </a:rPr>
              <a:t>2.Картирование текущего состояния («16» февраля 2021г. по «26» февраля 2021г.)</a:t>
            </a:r>
          </a:p>
          <a:p>
            <a:pPr algn="just" defTabSz="914400"/>
            <a:r>
              <a:rPr lang="ru-RU" sz="1200" dirty="0">
                <a:solidFill>
                  <a:schemeClr val="tx1"/>
                </a:solidFill>
              </a:rPr>
              <a:t>3.Анализ проблем и потерь («01» марта 2021г. по «15» марта 2021г.)</a:t>
            </a:r>
          </a:p>
          <a:p>
            <a:pPr algn="just" defTabSz="914400"/>
            <a:r>
              <a:rPr lang="ru-RU" sz="1200" dirty="0">
                <a:solidFill>
                  <a:schemeClr val="tx1"/>
                </a:solidFill>
              </a:rPr>
              <a:t>4.Составление карты целевого состояния («15» марта 2021г. по «31» марта 2021г.)</a:t>
            </a:r>
          </a:p>
          <a:p>
            <a:pPr algn="just" defTabSz="914400"/>
            <a:r>
              <a:rPr lang="ru-RU" sz="1200" dirty="0">
                <a:solidFill>
                  <a:schemeClr val="tx1"/>
                </a:solidFill>
              </a:rPr>
              <a:t>5.Разработка плана мероприятий («01» апреля 2021г. по «09» апреля 2021г.)</a:t>
            </a:r>
          </a:p>
          <a:p>
            <a:pPr algn="just" defTabSz="914400"/>
            <a:r>
              <a:rPr lang="ru-RU" sz="1200" dirty="0">
                <a:solidFill>
                  <a:schemeClr val="tx1"/>
                </a:solidFill>
              </a:rPr>
              <a:t>6.Внедрение улучшений («11» апреля 2021г. по «25» сентября 2021г.)</a:t>
            </a:r>
          </a:p>
          <a:p>
            <a:pPr algn="just" defTabSz="914400"/>
            <a:r>
              <a:rPr lang="ru-RU" sz="1200" dirty="0">
                <a:solidFill>
                  <a:schemeClr val="tx1"/>
                </a:solidFill>
              </a:rPr>
              <a:t>7.Мониторинг результатов («24» сентября 2021г. по «29» сентября 2021г.)</a:t>
            </a:r>
          </a:p>
          <a:p>
            <a:pPr algn="just" defTabSz="914400"/>
            <a:r>
              <a:rPr lang="ru-RU" sz="1200" dirty="0">
                <a:solidFill>
                  <a:schemeClr val="tx1"/>
                </a:solidFill>
              </a:rPr>
              <a:t>8.Закрытие лин-проекта («30» сентября 2021г.)</a:t>
            </a:r>
          </a:p>
          <a:p>
            <a:pPr algn="just" defTabSz="914400"/>
            <a:r>
              <a:rPr lang="ru-RU" sz="1200" dirty="0">
                <a:solidFill>
                  <a:schemeClr val="tx1"/>
                </a:solidFill>
              </a:rPr>
              <a:t>9.Мониторинг стабильности достигнутых результатов («31» декабря 2021г.)</a:t>
            </a:r>
          </a:p>
        </p:txBody>
      </p:sp>
      <p:graphicFrame>
        <p:nvGraphicFramePr>
          <p:cNvPr id="17433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613523"/>
              </p:ext>
            </p:extLst>
          </p:nvPr>
        </p:nvGraphicFramePr>
        <p:xfrm>
          <a:off x="327712" y="4207475"/>
          <a:ext cx="5548312" cy="1048836"/>
        </p:xfrm>
        <a:graphic>
          <a:graphicData uri="http://schemas.openxmlformats.org/drawingml/2006/table">
            <a:tbl>
              <a:tblPr/>
              <a:tblGrid>
                <a:gridCol w="3002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55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0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3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43425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43425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цели, ед. изм.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43425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Текущий  показатель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43425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43425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0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43425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приема получателей социальных услуг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43425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Сокращение времени ожидания в очереди</a:t>
                      </a: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43425" algn="l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Мин.-35 мин.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43425" algn="l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Макс.-40 мин.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43425" algn="l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Мин.-15 мин.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43425" algn="l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Макс.-20 мин.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43425" algn="l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Мин.10 мин.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43425" algn="l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Макс.-15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43425" algn="l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Мин.-3 мин.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43425" algn="l"/>
                        </a:tabLst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Макс.-5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мин.</a:t>
                      </a: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1850" y="231775"/>
            <a:ext cx="1625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130474" y="988238"/>
            <a:ext cx="3071834" cy="5539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«БЫЛО»</a:t>
            </a:r>
          </a:p>
        </p:txBody>
      </p:sp>
      <p:sp>
        <p:nvSpPr>
          <p:cNvPr id="39940" name="TextBox 29"/>
          <p:cNvSpPr txBox="1">
            <a:spLocks noChangeArrowheads="1"/>
          </p:cNvSpPr>
          <p:nvPr/>
        </p:nvSpPr>
        <p:spPr bwMode="auto">
          <a:xfrm>
            <a:off x="958927" y="1643063"/>
            <a:ext cx="34339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Копирование документа, удостоверяющий личность ПСУ, ИПРА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81117" y="975719"/>
            <a:ext cx="2928958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ru-RU" sz="3000" b="1" dirty="0">
                <a:ln/>
                <a:solidFill>
                  <a:schemeClr val="accent3"/>
                </a:solidFill>
                <a:latin typeface="Arial Black" pitchFamily="34" charset="0"/>
              </a:rPr>
              <a:t>«СТАЛО»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82A5699-6AEE-4F8F-9EF5-914FA3DB6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01" y="2296735"/>
            <a:ext cx="3673493" cy="3673493"/>
          </a:xfrm>
          <a:prstGeom prst="rect">
            <a:avLst/>
          </a:prstGeom>
        </p:spPr>
      </p:pic>
      <p:sp>
        <p:nvSpPr>
          <p:cNvPr id="39944" name="TextBox 17"/>
          <p:cNvSpPr txBox="1">
            <a:spLocks noChangeArrowheads="1"/>
          </p:cNvSpPr>
          <p:nvPr/>
        </p:nvSpPr>
        <p:spPr bwMode="auto">
          <a:xfrm>
            <a:off x="5796944" y="1607761"/>
            <a:ext cx="41433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algn="ctr" defTabSz="914400"/>
            <a:r>
              <a:rPr lang="ru-RU" b="1" dirty="0">
                <a:solidFill>
                  <a:schemeClr val="tx1"/>
                </a:solidFill>
              </a:rPr>
              <a:t>Эффективно использовать информационный ресурс, сканер для сканирование документов, удостоверяющих личность</a:t>
            </a:r>
          </a:p>
          <a:p>
            <a:pPr marL="266700" algn="ctr" defTabSz="914400"/>
            <a:r>
              <a:rPr lang="ru-RU" b="1" dirty="0">
                <a:solidFill>
                  <a:schemeClr val="tx1"/>
                </a:solidFill>
              </a:rPr>
              <a:t>	</a:t>
            </a:r>
            <a:endParaRPr lang="ru-RU" b="1" dirty="0">
              <a:solidFill>
                <a:srgbClr val="948A54"/>
              </a:solidFill>
              <a:latin typeface="Arial 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952" y="231775"/>
            <a:ext cx="4166458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ru-RU" sz="30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ВИЗУАЛИЗАЦИЯ</a:t>
            </a:r>
          </a:p>
        </p:txBody>
      </p:sp>
      <p:pic>
        <p:nvPicPr>
          <p:cNvPr id="1026" name="Picture 2" descr="C:\Users\home\Desktop\IMG_20211001_160858_resized_20211002_0309484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27" y="2705134"/>
            <a:ext cx="3808925" cy="2856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0035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body" idx="1"/>
          </p:nvPr>
        </p:nvSpPr>
        <p:spPr>
          <a:xfrm>
            <a:off x="576461" y="1511300"/>
            <a:ext cx="10369550" cy="4276725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0962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1850" y="231775"/>
            <a:ext cx="1625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Заголовок 1"/>
          <p:cNvSpPr>
            <a:spLocks/>
          </p:cNvSpPr>
          <p:nvPr/>
        </p:nvSpPr>
        <p:spPr bwMode="auto">
          <a:xfrm>
            <a:off x="431800" y="320675"/>
            <a:ext cx="92170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600" b="1" dirty="0">
                <a:solidFill>
                  <a:schemeClr val="tx1"/>
                </a:solidFill>
              </a:rPr>
              <a:t>Итоги оптимизации </a:t>
            </a:r>
          </a:p>
          <a:p>
            <a:pPr algn="ctr" eaLnBrk="0" hangingPunct="0"/>
            <a:r>
              <a:rPr lang="ru-RU" sz="3600" b="1" dirty="0">
                <a:solidFill>
                  <a:schemeClr val="tx1"/>
                </a:solidFill>
              </a:rPr>
              <a:t>процесса социальной реабилитации </a:t>
            </a:r>
            <a:br>
              <a:rPr lang="ru-RU" sz="3600" b="1" dirty="0">
                <a:solidFill>
                  <a:schemeClr val="tx1"/>
                </a:solidFill>
              </a:rPr>
            </a:b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0964" name="Объект 2"/>
          <p:cNvSpPr>
            <a:spLocks noGrp="1"/>
          </p:cNvSpPr>
          <p:nvPr>
            <p:ph idx="4294967295"/>
          </p:nvPr>
        </p:nvSpPr>
        <p:spPr>
          <a:xfrm>
            <a:off x="792485" y="1583903"/>
            <a:ext cx="9686925" cy="4278094"/>
          </a:xfrm>
        </p:spPr>
        <p:txBody>
          <a:bodyPr lIns="91440" tIns="45720" rIns="91440" bIns="45720">
            <a:spAutoFit/>
          </a:bodyPr>
          <a:lstStyle/>
          <a:p>
            <a:pPr marL="0" indent="0" defTabSz="912813" eaLnBrk="1" hangingPunct="1">
              <a:spcBef>
                <a:spcPct val="0"/>
              </a:spcBef>
              <a:buNone/>
              <a:defRPr/>
            </a:pPr>
            <a:r>
              <a:rPr lang="ru-RU" sz="2000" b="1" dirty="0">
                <a:latin typeface="Times New Roman" pitchFamily="18" charset="0"/>
              </a:rPr>
              <a:t>- Оптимизация процесса работы с личным делом,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визуализация</a:t>
            </a:r>
            <a:endParaRPr lang="ru-RU" sz="2000" b="1" dirty="0">
              <a:latin typeface="Times New Roman" pitchFamily="18" charset="0"/>
            </a:endParaRPr>
          </a:p>
          <a:p>
            <a:pPr marL="0" indent="0" defTabSz="912813" eaLnBrk="1" hangingPunct="1">
              <a:spcBef>
                <a:spcPct val="0"/>
              </a:spcBef>
              <a:buNone/>
              <a:defRPr/>
            </a:pPr>
            <a:endParaRPr lang="ru-RU" sz="2000" b="1" dirty="0">
              <a:latin typeface="Times New Roman" pitchFamily="18" charset="0"/>
            </a:endParaRPr>
          </a:p>
          <a:p>
            <a:pPr marL="174625" indent="-174625" defTabSz="912813" eaLnBrk="1" hangingPunct="1">
              <a:spcBef>
                <a:spcPct val="0"/>
              </a:spcBef>
              <a:buNone/>
              <a:defRPr/>
            </a:pPr>
            <a:r>
              <a:rPr lang="ru-RU" sz="2000" b="1" dirty="0">
                <a:latin typeface="Times New Roman" pitchFamily="18" charset="0"/>
              </a:rPr>
              <a:t>- Оптимизация процесса работы формированием электронного пакета документов для личного дела, </a:t>
            </a:r>
            <a:r>
              <a:rPr lang="ru-RU" sz="20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написанный для </a:t>
            </a:r>
            <a:r>
              <a:rPr lang="ru-RU" sz="2000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lang="ru-RU" sz="20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000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MS </a:t>
            </a:r>
            <a:r>
              <a:rPr lang="ru-RU" sz="2000" b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20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,  переноса данных с электронной картотеки и электронной формы заявки на сайте учреждения</a:t>
            </a:r>
          </a:p>
          <a:p>
            <a:pPr marL="174625" indent="-174625" defTabSz="912813" eaLnBrk="1" hangingPunct="1">
              <a:spcBef>
                <a:spcPct val="0"/>
              </a:spcBef>
              <a:buNone/>
              <a:defRPr/>
            </a:pPr>
            <a:r>
              <a:rPr lang="ru-RU" sz="20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</a:endParaRPr>
          </a:p>
          <a:p>
            <a:pPr marL="174625" indent="-174625" defTabSz="914400">
              <a:buNone/>
            </a:pPr>
            <a:r>
              <a:rPr lang="ru-RU" sz="2000" b="1" dirty="0">
                <a:latin typeface="Times New Roman" pitchFamily="18" charset="0"/>
              </a:rPr>
              <a:t>- Время приема получателей социальных услуг для оформления пакета документов (проката ТСР, курс реабилитационных  мероприятий, согласно ИПРА, в отделение дневного пребывания ) сократилось с 40 мин. до 15 мин.</a:t>
            </a:r>
          </a:p>
          <a:p>
            <a:pPr marL="271463" indent="-271463" defTabSz="914400">
              <a:buNone/>
            </a:pPr>
            <a:endParaRPr lang="ru-RU" sz="2000" b="1" dirty="0">
              <a:latin typeface="Times New Roman" pitchFamily="18" charset="0"/>
            </a:endParaRPr>
          </a:p>
          <a:p>
            <a:pPr marL="271463" indent="-271463" defTabSz="914400">
              <a:buNone/>
            </a:pPr>
            <a:r>
              <a:rPr lang="ru-RU" sz="2000" b="1" dirty="0">
                <a:latin typeface="Times New Roman" pitchFamily="18" charset="0"/>
              </a:rPr>
              <a:t>  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Установка персонального принтера, для сканирования документов, удостоверяющих личность </a:t>
            </a:r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G:\_Лехнер работа\Администрация\300лет Фон ел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11522075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1439863" y="2879725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tx1"/>
                </a:solidFill>
              </a:rPr>
              <a:t>Спасибо  за внимание!</a:t>
            </a:r>
          </a:p>
        </p:txBody>
      </p:sp>
      <p:pic>
        <p:nvPicPr>
          <p:cNvPr id="41987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3" y="503238"/>
            <a:ext cx="11350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83675" y="4800600"/>
            <a:ext cx="1817688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" descr="C:\Users\PriemAP\Desktop\значки, символика\hello_html_m7952f17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1725" y="647700"/>
            <a:ext cx="7969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21850" y="231775"/>
            <a:ext cx="1625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41763" y="144463"/>
            <a:ext cx="2417762" cy="457200"/>
          </a:xfrm>
        </p:spPr>
        <p:txBody>
          <a:bodyPr wrap="none" lIns="91440" tIns="45720" rIns="91440" bIns="45720" anchor="t">
            <a:spAutoFit/>
          </a:bodyPr>
          <a:lstStyle/>
          <a:p>
            <a:r>
              <a:rPr lang="ru-RU" sz="2400" dirty="0">
                <a:latin typeface="Times New Roman" pitchFamily="18" charset="0"/>
              </a:rPr>
              <a:t>Команда проекта</a:t>
            </a:r>
          </a:p>
        </p:txBody>
      </p:sp>
      <p:sp>
        <p:nvSpPr>
          <p:cNvPr id="18437" name="Прямоугольник 9"/>
          <p:cNvSpPr>
            <a:spLocks noChangeArrowheads="1"/>
          </p:cNvSpPr>
          <p:nvPr/>
        </p:nvSpPr>
        <p:spPr bwMode="auto">
          <a:xfrm>
            <a:off x="1994286" y="863600"/>
            <a:ext cx="62825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ru-RU" sz="1800" b="1" dirty="0">
                <a:solidFill>
                  <a:schemeClr val="tx1"/>
                </a:solidFill>
              </a:rPr>
              <a:t>Руководитель проекта: Лобов Виктор Анатольевич, </a:t>
            </a:r>
          </a:p>
          <a:p>
            <a:pPr algn="ctr" defTabSz="914400"/>
            <a:r>
              <a:rPr lang="ru-RU" sz="1800" b="1" dirty="0">
                <a:solidFill>
                  <a:schemeClr val="tx1"/>
                </a:solidFill>
              </a:rPr>
              <a:t>директор МБУ «КЦСОН Рудничного района г. Кемерово»</a:t>
            </a:r>
          </a:p>
        </p:txBody>
      </p:sp>
      <p:sp>
        <p:nvSpPr>
          <p:cNvPr id="18438" name="Прямоугольник 10"/>
          <p:cNvSpPr>
            <a:spLocks noChangeArrowheads="1"/>
          </p:cNvSpPr>
          <p:nvPr/>
        </p:nvSpPr>
        <p:spPr bwMode="auto">
          <a:xfrm>
            <a:off x="762730" y="2055686"/>
            <a:ext cx="196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ru-RU" sz="1800" b="1" dirty="0">
                <a:solidFill>
                  <a:schemeClr val="tx1"/>
                </a:solidFill>
              </a:rPr>
              <a:t>Члены команды: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8439" name="Прямоугольник 17"/>
          <p:cNvSpPr>
            <a:spLocks noChangeArrowheads="1"/>
          </p:cNvSpPr>
          <p:nvPr/>
        </p:nvSpPr>
        <p:spPr bwMode="auto">
          <a:xfrm>
            <a:off x="1423380" y="2968152"/>
            <a:ext cx="2619059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>
              <a:lnSpc>
                <a:spcPct val="115000"/>
              </a:lnSpc>
            </a:pPr>
            <a:r>
              <a:rPr lang="ru-RU" sz="1400" dirty="0" err="1">
                <a:solidFill>
                  <a:schemeClr val="tx1"/>
                </a:solidFill>
              </a:rPr>
              <a:t>Ошлакова</a:t>
            </a:r>
            <a:r>
              <a:rPr lang="ru-RU" sz="1400" dirty="0">
                <a:solidFill>
                  <a:schemeClr val="tx1"/>
                </a:solidFill>
              </a:rPr>
              <a:t> Наталья Сергеевна –</a:t>
            </a:r>
          </a:p>
          <a:p>
            <a:pPr algn="just" defTabSz="914400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</a:rPr>
              <a:t> заместитель директора</a:t>
            </a:r>
            <a:endParaRPr lang="ru-RU" sz="14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40" name="Прямоугольник 21"/>
          <p:cNvSpPr>
            <a:spLocks noChangeArrowheads="1"/>
          </p:cNvSpPr>
          <p:nvPr/>
        </p:nvSpPr>
        <p:spPr bwMode="auto">
          <a:xfrm>
            <a:off x="7365578" y="2709109"/>
            <a:ext cx="2880321" cy="8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</a:rPr>
              <a:t>Яшина Лариса Петровна – </a:t>
            </a:r>
          </a:p>
          <a:p>
            <a:pPr defTabSz="914400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</a:rPr>
              <a:t>зав. социально-реабилитационного отделения</a:t>
            </a:r>
            <a:endParaRPr lang="ru-RU" sz="14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41" name="Прямоугольник 16"/>
          <p:cNvSpPr>
            <a:spLocks noChangeArrowheads="1"/>
          </p:cNvSpPr>
          <p:nvPr/>
        </p:nvSpPr>
        <p:spPr bwMode="auto">
          <a:xfrm>
            <a:off x="1416920" y="4233391"/>
            <a:ext cx="287235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</a:rPr>
              <a:t>Игнатова Александра Николаевна–</a:t>
            </a:r>
          </a:p>
          <a:p>
            <a:pPr defTabSz="914400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</a:rPr>
              <a:t> специалист по социальной работе</a:t>
            </a:r>
            <a:endParaRPr lang="ru-RU" sz="14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6">
            <a:extLst>
              <a:ext uri="{FF2B5EF4-FFF2-40B4-BE49-F238E27FC236}">
                <a16:creationId xmlns="" xmlns:a16="http://schemas.microsoft.com/office/drawing/2014/main" id="{76B03EB7-9769-4E47-8B6C-2E9E97DB8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362" y="4391091"/>
            <a:ext cx="2882999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115000"/>
              </a:lnSpc>
            </a:pPr>
            <a:r>
              <a:rPr lang="ru-RU" sz="1400" dirty="0" err="1">
                <a:solidFill>
                  <a:schemeClr val="tx1"/>
                </a:solidFill>
              </a:rPr>
              <a:t>Илюкова</a:t>
            </a:r>
            <a:r>
              <a:rPr lang="ru-RU" sz="1400" dirty="0">
                <a:solidFill>
                  <a:schemeClr val="tx1"/>
                </a:solidFill>
              </a:rPr>
              <a:t> Александра Геннадьевна–</a:t>
            </a:r>
          </a:p>
          <a:p>
            <a:pPr defTabSz="914400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</a:rPr>
              <a:t> специалист по социальной работе</a:t>
            </a:r>
            <a:endParaRPr lang="ru-RU" sz="14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62" y="2856907"/>
            <a:ext cx="570501" cy="57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21"/>
          <p:cNvSpPr>
            <a:spLocks noChangeArrowheads="1"/>
          </p:cNvSpPr>
          <p:nvPr/>
        </p:nvSpPr>
        <p:spPr bwMode="auto">
          <a:xfrm>
            <a:off x="4771545" y="1761760"/>
            <a:ext cx="2570989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</a:rPr>
              <a:t>Лобов Виктор Анатольевич – </a:t>
            </a:r>
          </a:p>
          <a:p>
            <a:pPr algn="just" defTabSz="914400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</a:rPr>
              <a:t>руководитель проекта</a:t>
            </a:r>
            <a:endParaRPr lang="ru-RU" sz="14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6">
            <a:extLst>
              <a:ext uri="{FF2B5EF4-FFF2-40B4-BE49-F238E27FC236}">
                <a16:creationId xmlns="" xmlns:a16="http://schemas.microsoft.com/office/drawing/2014/main" id="{0241B52C-AF8C-4622-8758-A384C20F4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1545" y="5393201"/>
            <a:ext cx="2872350" cy="81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</a:rPr>
              <a:t>Киреев Александр Евгеньевич–</a:t>
            </a:r>
          </a:p>
          <a:p>
            <a:pPr defTabSz="914400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</a:rPr>
              <a:t> специалист по комплексной реабилитации</a:t>
            </a:r>
            <a:endParaRPr lang="ru-RU" sz="14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4" name="Picture 2" descr="C:\Users\home\Downloads\02-10-2021_12-32-15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91" y="3949542"/>
            <a:ext cx="1100929" cy="142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\Desktop\directo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3" t="19052" r="52965" b="25782"/>
          <a:stretch/>
        </p:blipFill>
        <p:spPr bwMode="auto">
          <a:xfrm>
            <a:off x="3519024" y="1419225"/>
            <a:ext cx="1249288" cy="15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me\Downloads\02-10-2021_13-40-36\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t="13979" r="10581"/>
          <a:stretch/>
        </p:blipFill>
        <p:spPr bwMode="auto">
          <a:xfrm>
            <a:off x="6194665" y="3897600"/>
            <a:ext cx="1172972" cy="140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34927F4-580D-427E-8DA9-D051C0DB7F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445" y="2422398"/>
            <a:ext cx="1041224" cy="12652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8C39412-D7BF-4A43-9B6A-6E4E3F6034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90" y="2401999"/>
            <a:ext cx="1249288" cy="13742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0A11DA4-8996-4A96-9888-585389E904B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19524" r="16738" b="29401"/>
          <a:stretch/>
        </p:blipFill>
        <p:spPr>
          <a:xfrm flipH="1">
            <a:off x="3445566" y="4884350"/>
            <a:ext cx="1264100" cy="14276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21850" y="231775"/>
            <a:ext cx="1625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Заголовок 1"/>
          <p:cNvSpPr>
            <a:spLocks/>
          </p:cNvSpPr>
          <p:nvPr/>
        </p:nvSpPr>
        <p:spPr bwMode="auto">
          <a:xfrm>
            <a:off x="1152525" y="304800"/>
            <a:ext cx="817403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700" dirty="0">
                <a:solidFill>
                  <a:schemeClr val="tx1"/>
                </a:solidFill>
              </a:rPr>
              <a:t>Этапы картирования процесса</a:t>
            </a: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1656581" y="5111750"/>
            <a:ext cx="8572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 dirty="0">
                <a:solidFill>
                  <a:schemeClr val="tx1"/>
                </a:solidFill>
              </a:rPr>
              <a:t>Провели хронометраж действий специалистов во время приема получателей социальных услуг и составили карту текущего процесса</a:t>
            </a:r>
          </a:p>
        </p:txBody>
      </p:sp>
      <p:pic>
        <p:nvPicPr>
          <p:cNvPr id="2050" name="Picture 2" descr="C:\Users\home\Desktop\02-10-2021_11-10-42\IMG_20211001_170835_resized_20211002_0310177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701" y="960437"/>
            <a:ext cx="5497577" cy="41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1850" y="231775"/>
            <a:ext cx="1625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Заголовок 1"/>
          <p:cNvSpPr>
            <a:spLocks/>
          </p:cNvSpPr>
          <p:nvPr/>
        </p:nvSpPr>
        <p:spPr bwMode="auto">
          <a:xfrm>
            <a:off x="1260475" y="220663"/>
            <a:ext cx="80295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700" dirty="0">
                <a:solidFill>
                  <a:schemeClr val="tx1"/>
                </a:solidFill>
              </a:rPr>
              <a:t>Составление карты </a:t>
            </a:r>
          </a:p>
          <a:p>
            <a:pPr algn="ctr" eaLnBrk="0" hangingPunct="0"/>
            <a:r>
              <a:rPr lang="ru-RU" sz="3700" dirty="0">
                <a:solidFill>
                  <a:schemeClr val="tx1"/>
                </a:solidFill>
              </a:rPr>
              <a:t>текущего состояния процесса</a:t>
            </a:r>
          </a:p>
        </p:txBody>
      </p:sp>
      <p:sp>
        <p:nvSpPr>
          <p:cNvPr id="21512" name="Прямоугольник 8"/>
          <p:cNvSpPr>
            <a:spLocks noChangeArrowheads="1"/>
          </p:cNvSpPr>
          <p:nvPr/>
        </p:nvSpPr>
        <p:spPr bwMode="auto">
          <a:xfrm>
            <a:off x="1857375" y="5346724"/>
            <a:ext cx="8440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 dirty="0">
                <a:solidFill>
                  <a:schemeClr val="tx1"/>
                </a:solidFill>
              </a:rPr>
              <a:t>Проанализировали текущее состояние процесса, выявили проблемы, провели анкетирование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0DCDB76-4929-4351-AD54-972949B629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6" b="15065"/>
          <a:stretch/>
        </p:blipFill>
        <p:spPr>
          <a:xfrm>
            <a:off x="6335807" y="1497470"/>
            <a:ext cx="4507970" cy="371746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E0F0379-3030-4614-8FFE-740F22EBE3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0" y="1629256"/>
            <a:ext cx="5036567" cy="3717468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21509" name="Рисунок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143000"/>
            <a:ext cx="10001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1850" y="231775"/>
            <a:ext cx="1625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/>
          </p:cNvSpPr>
          <p:nvPr/>
        </p:nvSpPr>
        <p:spPr bwMode="auto">
          <a:xfrm>
            <a:off x="787400" y="71438"/>
            <a:ext cx="8645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200">
                <a:solidFill>
                  <a:schemeClr val="tx1"/>
                </a:solidFill>
              </a:rPr>
              <a:t>Мероприятия по выявлению проблем</a:t>
            </a:r>
            <a:br>
              <a:rPr lang="ru-RU" sz="3200">
                <a:solidFill>
                  <a:schemeClr val="tx1"/>
                </a:solidFill>
              </a:rPr>
            </a:br>
            <a:r>
              <a:rPr lang="ru-RU" sz="3200">
                <a:solidFill>
                  <a:schemeClr val="tx1"/>
                </a:solidFill>
              </a:rPr>
              <a:t>Анкетирование</a:t>
            </a:r>
          </a:p>
        </p:txBody>
      </p:sp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138237"/>
            <a:ext cx="9440737" cy="512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0" y="447"/>
            <a:ext cx="778249" cy="1264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647700" y="576263"/>
            <a:ext cx="10369550" cy="865187"/>
          </a:xfrm>
        </p:spPr>
        <p:txBody>
          <a:bodyPr/>
          <a:lstStyle/>
          <a:p>
            <a:r>
              <a:rPr lang="ru-RU" sz="3600" dirty="0">
                <a:latin typeface="Times New Roman" pitchFamily="18" charset="0"/>
              </a:rPr>
              <a:t>Результаты анкетирования</a:t>
            </a:r>
            <a:br>
              <a:rPr lang="ru-RU" sz="36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</a:rPr>
            </a:b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23554" name="Rectangle 27"/>
          <p:cNvSpPr>
            <a:spLocks noGrp="1"/>
          </p:cNvSpPr>
          <p:nvPr>
            <p:ph type="body" sz="half" idx="1"/>
          </p:nvPr>
        </p:nvSpPr>
        <p:spPr>
          <a:xfrm>
            <a:off x="576263" y="1584325"/>
            <a:ext cx="5108575" cy="4679950"/>
          </a:xfrm>
        </p:spPr>
        <p:txBody>
          <a:bodyPr/>
          <a:lstStyle/>
          <a:p>
            <a:pPr marL="87313" indent="0">
              <a:buFont typeface="Arial" charset="0"/>
              <a:buNone/>
            </a:pPr>
            <a:r>
              <a:rPr lang="ru-RU" sz="1600" dirty="0">
                <a:latin typeface="Times New Roman" pitchFamily="18" charset="0"/>
              </a:rPr>
              <a:t>- Согласно полученным данным   67%  опрошенных  отметили длительное ожидание в очереди.</a:t>
            </a:r>
          </a:p>
          <a:p>
            <a:pPr marL="87313" indent="0">
              <a:buFont typeface="Arial" charset="0"/>
              <a:buNone/>
            </a:pPr>
            <a:endParaRPr lang="ru-RU" sz="1600" dirty="0">
              <a:latin typeface="Times New Roman" pitchFamily="18" charset="0"/>
            </a:endParaRPr>
          </a:p>
          <a:p>
            <a:pPr marL="87313" indent="0">
              <a:buFontTx/>
              <a:buChar char="-"/>
            </a:pPr>
            <a:r>
              <a:rPr lang="ru-RU" sz="1600" dirty="0">
                <a:latin typeface="Times New Roman" pitchFamily="18" charset="0"/>
              </a:rPr>
              <a:t>56% указали на длительное заполнение пакета документов вручную при оформлении социальной услуги.</a:t>
            </a:r>
          </a:p>
          <a:p>
            <a:pPr marL="87313" indent="0">
              <a:buFontTx/>
              <a:buChar char="-"/>
            </a:pPr>
            <a:endParaRPr lang="ru-RU" sz="1600" dirty="0">
              <a:latin typeface="Times New Roman" pitchFamily="18" charset="0"/>
            </a:endParaRPr>
          </a:p>
          <a:p>
            <a:pPr marL="87313" indent="0">
              <a:buFontTx/>
              <a:buNone/>
            </a:pPr>
            <a:r>
              <a:rPr lang="ru-RU" sz="1600" b="1" dirty="0">
                <a:latin typeface="Times New Roman" pitchFamily="18" charset="0"/>
              </a:rPr>
              <a:t>В качестве улучшений работы подавляющее большинство опрошенных предложило ввести предварительную запись на оформление по телефону,  ускорить процесс заполнения документов</a:t>
            </a:r>
            <a:r>
              <a:rPr lang="ru-RU" sz="1400" b="1" dirty="0">
                <a:latin typeface="Times New Roman" pitchFamily="18" charset="0"/>
              </a:rPr>
              <a:t>.</a:t>
            </a:r>
          </a:p>
        </p:txBody>
      </p:sp>
      <p:pic>
        <p:nvPicPr>
          <p:cNvPr id="23556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1850" y="71438"/>
            <a:ext cx="1625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0" y="447"/>
            <a:ext cx="778249" cy="1264317"/>
          </a:xfrm>
          <a:prstGeom prst="rect">
            <a:avLst/>
          </a:prstGeom>
        </p:spPr>
      </p:pic>
      <p:pic>
        <p:nvPicPr>
          <p:cNvPr id="2050" name="Picture 2" descr="C:\Users\home\Desktop\IMG_20210811_103050_resized_20210811_1031269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7" y="1511895"/>
            <a:ext cx="5093484" cy="3820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4970B5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0" y="447"/>
            <a:ext cx="778249" cy="1264317"/>
          </a:xfrm>
          <a:prstGeom prst="rect">
            <a:avLst/>
          </a:prstGeom>
        </p:spPr>
      </p:pic>
      <p:pic>
        <p:nvPicPr>
          <p:cNvPr id="24577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94888" y="71438"/>
            <a:ext cx="155416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0926" y="26620"/>
            <a:ext cx="8526536" cy="10329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</a:rPr>
              <a:t>КАРТА ТЕКУЩЕГО СОСТОЯНИЯ ПРОЦЕССА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1174303" y="2739960"/>
            <a:ext cx="407988" cy="27061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4884" y="1154113"/>
            <a:ext cx="2410350" cy="2460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513565" y="5676766"/>
            <a:ext cx="808038" cy="2190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 flipV="1">
            <a:off x="10513565" y="5943917"/>
            <a:ext cx="811213" cy="187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10800000" anchor="ctr"/>
          <a:lstStyle/>
          <a:p>
            <a:pPr algn="ctr" defTabSz="914400">
              <a:defRPr/>
            </a:pPr>
            <a:endParaRPr lang="ru-RU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 flipV="1">
            <a:off x="10513565" y="6148388"/>
            <a:ext cx="814388" cy="187325"/>
          </a:xfrm>
          <a:prstGeom prst="rect">
            <a:avLst/>
          </a:prstGeom>
          <a:solidFill>
            <a:srgbClr val="FFFF6D"/>
          </a:solidFill>
          <a:ln w="254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10800000" anchor="ctr"/>
          <a:lstStyle/>
          <a:p>
            <a:pPr algn="ctr" defTabSz="914400">
              <a:defRPr/>
            </a:pPr>
            <a:endParaRPr lang="ru-RU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676163" y="5773738"/>
            <a:ext cx="1139825" cy="187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ru-RU" sz="1100" dirty="0">
                <a:solidFill>
                  <a:srgbClr val="000000"/>
                </a:solidFill>
                <a:latin typeface="Times New Roman" pitchFamily="18" charset="0"/>
              </a:rPr>
              <a:t>этап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667431" y="6136006"/>
            <a:ext cx="1139825" cy="187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ru-RU" sz="1100" dirty="0">
                <a:solidFill>
                  <a:srgbClr val="000000"/>
                </a:solidFill>
                <a:latin typeface="Times New Roman" pitchFamily="18" charset="0"/>
              </a:rPr>
              <a:t>ПСУ</a:t>
            </a:r>
          </a:p>
        </p:txBody>
      </p:sp>
      <p:sp>
        <p:nvSpPr>
          <p:cNvPr id="47" name="Стрелка вправо 46"/>
          <p:cNvSpPr/>
          <p:nvPr/>
        </p:nvSpPr>
        <p:spPr>
          <a:xfrm>
            <a:off x="2640446" y="2715923"/>
            <a:ext cx="409575" cy="27061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 dirty="0"/>
          </a:p>
        </p:txBody>
      </p:sp>
      <p:sp>
        <p:nvSpPr>
          <p:cNvPr id="48" name="Стрелка вправо 47"/>
          <p:cNvSpPr/>
          <p:nvPr/>
        </p:nvSpPr>
        <p:spPr>
          <a:xfrm>
            <a:off x="4025587" y="2695490"/>
            <a:ext cx="409575" cy="25004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 dirty="0"/>
          </a:p>
        </p:txBody>
      </p:sp>
      <p:sp>
        <p:nvSpPr>
          <p:cNvPr id="49" name="Стрелка вправо 48"/>
          <p:cNvSpPr/>
          <p:nvPr/>
        </p:nvSpPr>
        <p:spPr>
          <a:xfrm rot="20564554">
            <a:off x="3995789" y="2229262"/>
            <a:ext cx="409575" cy="24047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988497" y="1154113"/>
            <a:ext cx="6281575" cy="2460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этап Прием (время по регламенту 40 минут) </a:t>
            </a:r>
          </a:p>
        </p:txBody>
      </p:sp>
      <p:sp>
        <p:nvSpPr>
          <p:cNvPr id="7" name="Прямоугольник 45"/>
          <p:cNvSpPr/>
          <p:nvPr/>
        </p:nvSpPr>
        <p:spPr>
          <a:xfrm>
            <a:off x="9674576" y="5961063"/>
            <a:ext cx="1139825" cy="187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ru-RU" sz="1100" dirty="0">
                <a:solidFill>
                  <a:srgbClr val="000000"/>
                </a:solidFill>
                <a:latin typeface="Times New Roman" pitchFamily="18" charset="0"/>
              </a:rPr>
              <a:t>специалист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882" y="2421508"/>
            <a:ext cx="1067731" cy="962595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Ожидание возле кабинета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582291" y="2372855"/>
            <a:ext cx="1008112" cy="962595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Вход в кабинет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050021" y="2375991"/>
            <a:ext cx="936104" cy="96259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Прием</a:t>
            </a:r>
          </a:p>
        </p:txBody>
      </p:sp>
      <p:sp>
        <p:nvSpPr>
          <p:cNvPr id="69" name="Стрелка вправо 68"/>
          <p:cNvSpPr/>
          <p:nvPr/>
        </p:nvSpPr>
        <p:spPr>
          <a:xfrm rot="1033937">
            <a:off x="3999594" y="3219816"/>
            <a:ext cx="409575" cy="23753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415694" y="1416896"/>
            <a:ext cx="1394541" cy="96259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Оформление в прокат ТСР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435162" y="2393681"/>
            <a:ext cx="1394541" cy="96259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Прохождение курса реабилитационных мероприятий по ИПРА инвалида</a:t>
            </a:r>
          </a:p>
        </p:txBody>
      </p:sp>
      <p:sp>
        <p:nvSpPr>
          <p:cNvPr id="73" name="Стрелка вправо 72"/>
          <p:cNvSpPr/>
          <p:nvPr/>
        </p:nvSpPr>
        <p:spPr>
          <a:xfrm>
            <a:off x="5900559" y="2739674"/>
            <a:ext cx="409575" cy="27061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 dirty="0"/>
          </a:p>
        </p:txBody>
      </p:sp>
      <p:sp>
        <p:nvSpPr>
          <p:cNvPr id="74" name="Стрелка вправо 73"/>
          <p:cNvSpPr/>
          <p:nvPr/>
        </p:nvSpPr>
        <p:spPr>
          <a:xfrm rot="842077">
            <a:off x="5835708" y="1931747"/>
            <a:ext cx="409575" cy="26049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 dirty="0"/>
          </a:p>
        </p:txBody>
      </p:sp>
      <p:sp>
        <p:nvSpPr>
          <p:cNvPr id="75" name="Стрелка вправо 74"/>
          <p:cNvSpPr/>
          <p:nvPr/>
        </p:nvSpPr>
        <p:spPr>
          <a:xfrm rot="6375991">
            <a:off x="6772721" y="3655559"/>
            <a:ext cx="409575" cy="25281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310134" y="1898193"/>
            <a:ext cx="1899175" cy="16310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Поиск личного дела ПСУ, подготовка документов 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322152" y="4013961"/>
            <a:ext cx="1653620" cy="909524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Заполнение пакета документов ПСУ вручную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8515521" y="3157400"/>
            <a:ext cx="1587251" cy="3561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Печать документов </a:t>
            </a:r>
          </a:p>
        </p:txBody>
      </p:sp>
      <p:sp>
        <p:nvSpPr>
          <p:cNvPr id="83" name="Стрелка вправо 82"/>
          <p:cNvSpPr/>
          <p:nvPr/>
        </p:nvSpPr>
        <p:spPr>
          <a:xfrm>
            <a:off x="8262662" y="2434023"/>
            <a:ext cx="204788" cy="20860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 dirty="0"/>
          </a:p>
        </p:txBody>
      </p:sp>
      <p:sp>
        <p:nvSpPr>
          <p:cNvPr id="84" name="Стрелка вправо 83"/>
          <p:cNvSpPr/>
          <p:nvPr/>
        </p:nvSpPr>
        <p:spPr>
          <a:xfrm rot="20564554">
            <a:off x="5857212" y="3597787"/>
            <a:ext cx="409575" cy="24761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 dirty="0"/>
          </a:p>
        </p:txBody>
      </p:sp>
      <p:sp>
        <p:nvSpPr>
          <p:cNvPr id="60" name="Пятно 1 59"/>
          <p:cNvSpPr/>
          <p:nvPr/>
        </p:nvSpPr>
        <p:spPr>
          <a:xfrm>
            <a:off x="6522877" y="1634986"/>
            <a:ext cx="598665" cy="594095"/>
          </a:xfrm>
          <a:prstGeom prst="irregularSeal1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D7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1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" name="Пятно 1 17"/>
          <p:cNvSpPr/>
          <p:nvPr/>
        </p:nvSpPr>
        <p:spPr>
          <a:xfrm>
            <a:off x="103744" y="1851419"/>
            <a:ext cx="584481" cy="596580"/>
          </a:xfrm>
          <a:prstGeom prst="irregularSeal1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D7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1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1416766" y="1851419"/>
            <a:ext cx="610818" cy="554370"/>
          </a:xfrm>
          <a:prstGeom prst="irregularSeal1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D7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1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75901" y="3822003"/>
            <a:ext cx="4338667" cy="254276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Длительное время ожидания в очереди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Медленный вход (выход</a:t>
            </a: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ПСУ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Поиск личного дела получателя социальных услуг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Процесс оформления пакета документов вручную увеличивает время приема ПСУ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на рабочем месте персонального принтера для сканирования документов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ятно 1 57"/>
          <p:cNvSpPr/>
          <p:nvPr/>
        </p:nvSpPr>
        <p:spPr>
          <a:xfrm>
            <a:off x="71493" y="3738204"/>
            <a:ext cx="648984" cy="595904"/>
          </a:xfrm>
          <a:prstGeom prst="irregularSeal1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D7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1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8" name="Пятно 1 67"/>
          <p:cNvSpPr/>
          <p:nvPr/>
        </p:nvSpPr>
        <p:spPr>
          <a:xfrm>
            <a:off x="72405" y="4210172"/>
            <a:ext cx="648984" cy="558283"/>
          </a:xfrm>
          <a:prstGeom prst="irregularSeal1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D7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1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6" name="Пятно 1 55"/>
          <p:cNvSpPr/>
          <p:nvPr/>
        </p:nvSpPr>
        <p:spPr>
          <a:xfrm>
            <a:off x="85675" y="4645706"/>
            <a:ext cx="682093" cy="537524"/>
          </a:xfrm>
          <a:prstGeom prst="irregularSeal1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D7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1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462761" y="4036156"/>
            <a:ext cx="1710742" cy="479577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Подпись документов ПСУ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481365" y="1885972"/>
            <a:ext cx="1655565" cy="1225200"/>
          </a:xfrm>
          <a:prstGeom prst="roundRect">
            <a:avLst>
              <a:gd name="adj" fmla="val 1371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Копирование документа, удостоверяющий личность ПСУ </a:t>
            </a:r>
          </a:p>
        </p:txBody>
      </p:sp>
      <p:sp>
        <p:nvSpPr>
          <p:cNvPr id="45" name="Пятно 1 44"/>
          <p:cNvSpPr/>
          <p:nvPr/>
        </p:nvSpPr>
        <p:spPr>
          <a:xfrm>
            <a:off x="31779" y="5076098"/>
            <a:ext cx="682093" cy="537524"/>
          </a:xfrm>
          <a:prstGeom prst="irregularSeal1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D7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1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0" name="Пятно 1 49"/>
          <p:cNvSpPr/>
          <p:nvPr/>
        </p:nvSpPr>
        <p:spPr>
          <a:xfrm>
            <a:off x="7293470" y="1582657"/>
            <a:ext cx="682093" cy="537524"/>
          </a:xfrm>
          <a:prstGeom prst="irregularSeal1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D7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1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0520150" y="2205079"/>
            <a:ext cx="1008112" cy="401419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Выход из кабинета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992183" y="1173163"/>
            <a:ext cx="1480389" cy="2460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</a:p>
        </p:txBody>
      </p:sp>
      <p:sp>
        <p:nvSpPr>
          <p:cNvPr id="54" name="Пятно 1 53"/>
          <p:cNvSpPr/>
          <p:nvPr/>
        </p:nvSpPr>
        <p:spPr>
          <a:xfrm>
            <a:off x="10777062" y="1641495"/>
            <a:ext cx="610818" cy="554370"/>
          </a:xfrm>
          <a:prstGeom prst="irregularSeal1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D7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1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5" name="Стрелка вправо 54"/>
          <p:cNvSpPr/>
          <p:nvPr/>
        </p:nvSpPr>
        <p:spPr>
          <a:xfrm>
            <a:off x="10166208" y="2310071"/>
            <a:ext cx="353942" cy="27585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 dirty="0"/>
          </a:p>
        </p:txBody>
      </p:sp>
      <p:sp>
        <p:nvSpPr>
          <p:cNvPr id="59" name="Пятно 1 58"/>
          <p:cNvSpPr/>
          <p:nvPr/>
        </p:nvSpPr>
        <p:spPr>
          <a:xfrm>
            <a:off x="8587979" y="1472500"/>
            <a:ext cx="682093" cy="537524"/>
          </a:xfrm>
          <a:prstGeom prst="irregularSeal1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D7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1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1" name="Пятно 1 60"/>
          <p:cNvSpPr/>
          <p:nvPr/>
        </p:nvSpPr>
        <p:spPr>
          <a:xfrm>
            <a:off x="39296" y="5794363"/>
            <a:ext cx="682093" cy="537524"/>
          </a:xfrm>
          <a:prstGeom prst="irregularSeal1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D7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1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3" name="Стрелка вправо 62"/>
          <p:cNvSpPr/>
          <p:nvPr/>
        </p:nvSpPr>
        <p:spPr>
          <a:xfrm>
            <a:off x="8253170" y="3151023"/>
            <a:ext cx="204788" cy="20860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 dirty="0"/>
          </a:p>
        </p:txBody>
      </p:sp>
      <p:sp>
        <p:nvSpPr>
          <p:cNvPr id="64" name="Стрелка вправо 63"/>
          <p:cNvSpPr/>
          <p:nvPr/>
        </p:nvSpPr>
        <p:spPr>
          <a:xfrm rot="5400000">
            <a:off x="9129924" y="3682094"/>
            <a:ext cx="409575" cy="25281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197418" y="3449486"/>
            <a:ext cx="970195" cy="2946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</a:rPr>
              <a:t>мин </a:t>
            </a:r>
            <a:r>
              <a:rPr lang="en-US" sz="800" b="1" dirty="0">
                <a:solidFill>
                  <a:srgbClr val="000000"/>
                </a:solidFill>
                <a:latin typeface="Times New Roman" pitchFamily="18" charset="0"/>
              </a:rPr>
              <a:t>– </a:t>
            </a:r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</a:rPr>
              <a:t> 5 мин.</a:t>
            </a:r>
            <a:endParaRPr lang="en-US" sz="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defTabSz="914400">
              <a:defRPr/>
            </a:pPr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</a:rPr>
              <a:t>макс </a:t>
            </a:r>
            <a:r>
              <a:rPr lang="en-US" sz="800" b="1" dirty="0">
                <a:solidFill>
                  <a:srgbClr val="000000"/>
                </a:solidFill>
                <a:latin typeface="Times New Roman" pitchFamily="18" charset="0"/>
              </a:rPr>
              <a:t>–</a:t>
            </a:r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</a:rPr>
              <a:t>  20 мин.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620208" y="3431376"/>
            <a:ext cx="970195" cy="2946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</a:rPr>
              <a:t>мин </a:t>
            </a:r>
            <a:r>
              <a:rPr lang="en-US" sz="800" b="1" dirty="0">
                <a:solidFill>
                  <a:srgbClr val="000000"/>
                </a:solidFill>
                <a:latin typeface="Times New Roman" pitchFamily="18" charset="0"/>
              </a:rPr>
              <a:t>–</a:t>
            </a:r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</a:rPr>
              <a:t> 10 сек.</a:t>
            </a:r>
            <a:r>
              <a:rPr lang="en-US" sz="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 defTabSz="914400">
              <a:defRPr/>
            </a:pPr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</a:rPr>
              <a:t>макс </a:t>
            </a:r>
            <a:r>
              <a:rPr lang="en-US" sz="800" b="1" dirty="0">
                <a:solidFill>
                  <a:srgbClr val="000000"/>
                </a:solidFill>
                <a:latin typeface="Times New Roman" pitchFamily="18" charset="0"/>
              </a:rPr>
              <a:t>–</a:t>
            </a:r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</a:rPr>
              <a:t>  30 сек.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132433" y="5233736"/>
            <a:ext cx="1845076" cy="9231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Общее время приема ПСУ составляет:</a:t>
            </a:r>
          </a:p>
          <a:p>
            <a:pPr algn="ctr" defTabSz="914400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 –  35 мин.</a:t>
            </a:r>
          </a:p>
          <a:p>
            <a:pPr algn="ctr" defTabSz="914400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макс – 40 мин.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435162" y="3365699"/>
            <a:ext cx="1394541" cy="96259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Оформление в ОДП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10501760" y="2854152"/>
            <a:ext cx="970195" cy="2946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</a:rPr>
              <a:t>мин </a:t>
            </a:r>
            <a:r>
              <a:rPr lang="en-US" sz="800" b="1" dirty="0">
                <a:solidFill>
                  <a:srgbClr val="000000"/>
                </a:solidFill>
                <a:latin typeface="Times New Roman" pitchFamily="18" charset="0"/>
              </a:rPr>
              <a:t>–</a:t>
            </a:r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</a:rPr>
              <a:t> 10 сек.</a:t>
            </a:r>
            <a:r>
              <a:rPr lang="en-US" sz="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 defTabSz="914400">
              <a:defRPr/>
            </a:pPr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</a:rPr>
              <a:t>макс </a:t>
            </a:r>
            <a:r>
              <a:rPr lang="en-US" sz="800" b="1" dirty="0">
                <a:solidFill>
                  <a:srgbClr val="000000"/>
                </a:solidFill>
                <a:latin typeface="Times New Roman" pitchFamily="18" charset="0"/>
              </a:rPr>
              <a:t>–</a:t>
            </a:r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</a:rPr>
              <a:t>  30 сек.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720725" y="360363"/>
            <a:ext cx="8640763" cy="431800"/>
          </a:xfrm>
        </p:spPr>
        <p:txBody>
          <a:bodyPr/>
          <a:lstStyle/>
          <a:p>
            <a:pPr>
              <a:defRPr/>
            </a:pP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ПИРАМИДА ПРОБЛЕМ</a:t>
            </a:r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1920875" y="1008063"/>
            <a:ext cx="1031875" cy="10795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/>
          </a:p>
        </p:txBody>
      </p:sp>
      <p:sp>
        <p:nvSpPr>
          <p:cNvPr id="33" name="Трапеция 32"/>
          <p:cNvSpPr/>
          <p:nvPr/>
        </p:nvSpPr>
        <p:spPr>
          <a:xfrm>
            <a:off x="790575" y="2376488"/>
            <a:ext cx="3314700" cy="2006600"/>
          </a:xfrm>
          <a:prstGeom prst="trapezoid">
            <a:avLst>
              <a:gd name="adj" fmla="val 5623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/>
          </a:p>
        </p:txBody>
      </p:sp>
      <p:sp>
        <p:nvSpPr>
          <p:cNvPr id="32" name="Трапеция 31"/>
          <p:cNvSpPr/>
          <p:nvPr/>
        </p:nvSpPr>
        <p:spPr>
          <a:xfrm>
            <a:off x="60325" y="4680247"/>
            <a:ext cx="5053013" cy="1600288"/>
          </a:xfrm>
          <a:prstGeom prst="trapezoid">
            <a:avLst>
              <a:gd name="adj" fmla="val 5623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sz="1800"/>
          </a:p>
        </p:txBody>
      </p:sp>
      <p:pic>
        <p:nvPicPr>
          <p:cNvPr id="26629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3450" y="71438"/>
            <a:ext cx="1625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280478" y="1800225"/>
            <a:ext cx="2252662" cy="274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ФЕДЕРАЛЬНЫЙ  УРОВЕНЬ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14090" y="5767387"/>
            <a:ext cx="2173287" cy="274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УРОВЕНЬ ОРГАНИЗАЦИИ</a:t>
            </a:r>
          </a:p>
        </p:txBody>
      </p:sp>
      <p:sp>
        <p:nvSpPr>
          <p:cNvPr id="26633" name="TextBox 13"/>
          <p:cNvSpPr txBox="1">
            <a:spLocks noChangeArrowheads="1"/>
          </p:cNvSpPr>
          <p:nvPr/>
        </p:nvSpPr>
        <p:spPr bwMode="auto">
          <a:xfrm>
            <a:off x="2447925" y="1008063"/>
            <a:ext cx="6429375" cy="1107996"/>
          </a:xfrm>
          <a:prstGeom prst="rect">
            <a:avLst/>
          </a:prstGeom>
          <a:solidFill>
            <a:srgbClr val="FF3300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400" dirty="0">
                <a:solidFill>
                  <a:schemeClr val="tx1"/>
                </a:solidFill>
              </a:rPr>
              <a:t>Отсутствует</a:t>
            </a:r>
          </a:p>
          <a:p>
            <a:pPr algn="ctr" defTabSz="914400"/>
            <a:endParaRPr lang="ru-RU" sz="1400" dirty="0">
              <a:solidFill>
                <a:schemeClr val="tx1"/>
              </a:solidFill>
            </a:endParaRPr>
          </a:p>
          <a:p>
            <a:pPr algn="ctr" defTabSz="914400"/>
            <a:endParaRPr lang="ru-RU" sz="1400" dirty="0">
              <a:solidFill>
                <a:schemeClr val="tx1"/>
              </a:solidFill>
            </a:endParaRPr>
          </a:p>
          <a:p>
            <a:pPr algn="ctr" defTabSz="914400"/>
            <a:endParaRPr lang="ru-RU" dirty="0">
              <a:solidFill>
                <a:srgbClr val="948A54"/>
              </a:solidFill>
              <a:latin typeface="Arial" charset="0"/>
            </a:endParaRPr>
          </a:p>
          <a:p>
            <a:pPr algn="ctr" defTabSz="914400"/>
            <a:endParaRPr lang="ru-RU" sz="800" dirty="0">
              <a:solidFill>
                <a:srgbClr val="948A54"/>
              </a:solidFill>
              <a:latin typeface="Arial" charset="0"/>
            </a:endParaRPr>
          </a:p>
        </p:txBody>
      </p:sp>
      <p:sp>
        <p:nvSpPr>
          <p:cNvPr id="26634" name="TextBox 14"/>
          <p:cNvSpPr txBox="1">
            <a:spLocks noChangeArrowheads="1"/>
          </p:cNvSpPr>
          <p:nvPr/>
        </p:nvSpPr>
        <p:spPr bwMode="auto">
          <a:xfrm>
            <a:off x="3004839" y="2376488"/>
            <a:ext cx="5924550" cy="2031325"/>
          </a:xfrm>
          <a:prstGeom prst="rect">
            <a:avLst/>
          </a:prstGeom>
          <a:solidFill>
            <a:srgbClr val="FFFF99">
              <a:alpha val="5294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ru-RU" sz="1400" dirty="0">
                <a:solidFill>
                  <a:schemeClr val="tx1"/>
                </a:solidFill>
              </a:rPr>
              <a:t>                                              Отсутствует</a:t>
            </a:r>
          </a:p>
          <a:p>
            <a:pPr defTabSz="914400"/>
            <a:endParaRPr lang="ru-RU" sz="1400" dirty="0">
              <a:solidFill>
                <a:schemeClr val="tx1"/>
              </a:solidFill>
            </a:endParaRPr>
          </a:p>
          <a:p>
            <a:pPr defTabSz="914400"/>
            <a:endParaRPr lang="ru-RU" sz="1400" dirty="0">
              <a:solidFill>
                <a:schemeClr val="tx1"/>
              </a:solidFill>
            </a:endParaRPr>
          </a:p>
          <a:p>
            <a:pPr defTabSz="914400"/>
            <a:endParaRPr lang="ru-RU" sz="1400" dirty="0">
              <a:solidFill>
                <a:schemeClr val="tx1"/>
              </a:solidFill>
            </a:endParaRPr>
          </a:p>
          <a:p>
            <a:pPr algn="ctr" defTabSz="914400"/>
            <a:endParaRPr lang="ru-RU" sz="1400" dirty="0">
              <a:solidFill>
                <a:schemeClr val="tx1"/>
              </a:solidFill>
            </a:endParaRPr>
          </a:p>
          <a:p>
            <a:pPr algn="ctr" defTabSz="914400"/>
            <a:endParaRPr lang="ru-RU" dirty="0">
              <a:solidFill>
                <a:srgbClr val="948A54"/>
              </a:solidFill>
              <a:latin typeface="Arial" charset="0"/>
            </a:endParaRPr>
          </a:p>
          <a:p>
            <a:pPr algn="ctr" defTabSz="914400"/>
            <a:endParaRPr lang="ru-RU" dirty="0">
              <a:solidFill>
                <a:srgbClr val="948A54"/>
              </a:solidFill>
              <a:latin typeface="Arial" charset="0"/>
            </a:endParaRPr>
          </a:p>
          <a:p>
            <a:pPr algn="ctr" defTabSz="914400"/>
            <a:endParaRPr lang="ru-RU" dirty="0">
              <a:solidFill>
                <a:srgbClr val="948A54"/>
              </a:solidFill>
              <a:latin typeface="Arial" charset="0"/>
            </a:endParaRPr>
          </a:p>
          <a:p>
            <a:pPr algn="ctr" defTabSz="914400"/>
            <a:endParaRPr lang="ru-RU" sz="800" dirty="0">
              <a:solidFill>
                <a:srgbClr val="948A54"/>
              </a:solidFill>
              <a:latin typeface="Arial" charset="0"/>
            </a:endParaRPr>
          </a:p>
        </p:txBody>
      </p:sp>
      <p:sp>
        <p:nvSpPr>
          <p:cNvPr id="26635" name="TextBox 15"/>
          <p:cNvSpPr txBox="1">
            <a:spLocks noChangeArrowheads="1"/>
          </p:cNvSpPr>
          <p:nvPr/>
        </p:nvSpPr>
        <p:spPr bwMode="auto">
          <a:xfrm>
            <a:off x="4152900" y="4437358"/>
            <a:ext cx="4845050" cy="2031325"/>
          </a:xfrm>
          <a:prstGeom prst="rect">
            <a:avLst/>
          </a:prstGeom>
          <a:solidFill>
            <a:srgbClr val="92D050">
              <a:alpha val="58823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ru-RU" sz="1400" dirty="0">
                <a:solidFill>
                  <a:schemeClr val="tx1"/>
                </a:solidFill>
              </a:rPr>
              <a:t>-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Длительное время ожидания в очереди</a:t>
            </a:r>
            <a:endParaRPr lang="ru-RU" sz="1400" dirty="0">
              <a:solidFill>
                <a:schemeClr val="tx1"/>
              </a:solidFill>
            </a:endParaRPr>
          </a:p>
          <a:p>
            <a:pPr defTabSz="914400"/>
            <a:r>
              <a:rPr lang="ru-RU" sz="1400" dirty="0">
                <a:solidFill>
                  <a:schemeClr val="tx1"/>
                </a:solidFill>
              </a:rPr>
              <a:t>-</a:t>
            </a:r>
            <a:r>
              <a:rPr lang="ru-RU" sz="1400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Медленный вход (выход</a:t>
            </a:r>
            <a:r>
              <a:rPr lang="en-US" sz="1400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)</a:t>
            </a:r>
            <a:r>
              <a:rPr lang="ru-RU" sz="1400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 ПСУ</a:t>
            </a:r>
          </a:p>
          <a:p>
            <a:pPr defTabSz="914400"/>
            <a:r>
              <a:rPr lang="ru-RU" sz="1400" dirty="0">
                <a:solidFill>
                  <a:schemeClr val="tx1"/>
                </a:solidFill>
              </a:rPr>
              <a:t>-</a:t>
            </a:r>
            <a:r>
              <a:rPr lang="ru-RU" sz="1400" dirty="0">
                <a:cs typeface="Times New Roman" pitchFamily="18" charset="0"/>
              </a:rPr>
              <a:t>Поиск личного дела получателя социальных услуг</a:t>
            </a:r>
            <a:endParaRPr lang="ru-RU" sz="1400" dirty="0">
              <a:solidFill>
                <a:schemeClr val="tx1"/>
              </a:solidFill>
            </a:endParaRPr>
          </a:p>
          <a:p>
            <a:pPr defTabSz="914400"/>
            <a:r>
              <a:rPr lang="ru-RU" sz="1400" dirty="0">
                <a:solidFill>
                  <a:schemeClr val="tx1"/>
                </a:solidFill>
              </a:rPr>
              <a:t>(неудобная расстановка личных дел, визуализация, отсутствие электронной картотеки ПСУ)</a:t>
            </a:r>
          </a:p>
          <a:p>
            <a:pPr defTabSz="914400"/>
            <a:r>
              <a:rPr lang="ru-RU" sz="1400" dirty="0">
                <a:solidFill>
                  <a:schemeClr val="tx1"/>
                </a:solidFill>
              </a:rPr>
              <a:t>-</a:t>
            </a:r>
            <a:r>
              <a:rPr lang="ru-RU" sz="1400" dirty="0">
                <a:cs typeface="Times New Roman" pitchFamily="18" charset="0"/>
              </a:rPr>
              <a:t>Процесс оформления пакета документов вручную увеличивает время приема ПСУ</a:t>
            </a:r>
          </a:p>
          <a:p>
            <a:pPr defTabSz="914400"/>
            <a:r>
              <a:rPr lang="ru-RU" sz="1400" dirty="0">
                <a:solidFill>
                  <a:schemeClr val="tx1"/>
                </a:solidFill>
              </a:rPr>
              <a:t>-Отсутствие на рабочем месте персонального принтера для сканирования документов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27919" y="3960813"/>
            <a:ext cx="2386012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РЕГИОНАЛЬНЫЙ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УРОВЕНЬ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0" y="447"/>
            <a:ext cx="778249" cy="1264317"/>
          </a:xfrm>
          <a:prstGeom prst="rect">
            <a:avLst/>
          </a:prstGeom>
        </p:spPr>
      </p:pic>
      <p:sp>
        <p:nvSpPr>
          <p:cNvPr id="14" name="Пятно 1 13"/>
          <p:cNvSpPr/>
          <p:nvPr/>
        </p:nvSpPr>
        <p:spPr>
          <a:xfrm>
            <a:off x="975069" y="4824263"/>
            <a:ext cx="610818" cy="554370"/>
          </a:xfrm>
          <a:prstGeom prst="irregularSeal1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D7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1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5" name="Пятно 1 14"/>
          <p:cNvSpPr/>
          <p:nvPr/>
        </p:nvSpPr>
        <p:spPr>
          <a:xfrm>
            <a:off x="3387377" y="5439115"/>
            <a:ext cx="610818" cy="554370"/>
          </a:xfrm>
          <a:prstGeom prst="irregularSeal1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D7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1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6" name="Пятно 1 15"/>
          <p:cNvSpPr/>
          <p:nvPr/>
        </p:nvSpPr>
        <p:spPr>
          <a:xfrm>
            <a:off x="369990" y="5655818"/>
            <a:ext cx="610818" cy="554370"/>
          </a:xfrm>
          <a:prstGeom prst="irregularSeal1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D7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1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2447925" y="4871559"/>
            <a:ext cx="610818" cy="554370"/>
          </a:xfrm>
          <a:prstGeom prst="irregularSeal1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D7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1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8" name="Пятно 1 17"/>
          <p:cNvSpPr/>
          <p:nvPr/>
        </p:nvSpPr>
        <p:spPr>
          <a:xfrm>
            <a:off x="1634551" y="5101448"/>
            <a:ext cx="610818" cy="554370"/>
          </a:xfrm>
          <a:prstGeom prst="irregularSeal1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D7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100" dirty="0">
                <a:solidFill>
                  <a:srgbClr val="000000"/>
                </a:solidFill>
              </a:rPr>
              <a:t>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3669</TotalTime>
  <Words>1564</Words>
  <Application>Microsoft Office PowerPoint</Application>
  <PresentationFormat>Произвольный</PresentationFormat>
  <Paragraphs>356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Команда проекта</vt:lpstr>
      <vt:lpstr>Презентация PowerPoint</vt:lpstr>
      <vt:lpstr>Презентация PowerPoint</vt:lpstr>
      <vt:lpstr>Презентация PowerPoint</vt:lpstr>
      <vt:lpstr>Результаты анкетирования  </vt:lpstr>
      <vt:lpstr>Презентация PowerPoint</vt:lpstr>
      <vt:lpstr>ПИРАМИДА ПРОБЛЕМ</vt:lpstr>
      <vt:lpstr>Презентация PowerPoint</vt:lpstr>
      <vt:lpstr>Применение системы 5С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home</cp:lastModifiedBy>
  <cp:revision>232</cp:revision>
  <dcterms:created xsi:type="dcterms:W3CDTF">2018-10-19T07:56:24Z</dcterms:created>
  <dcterms:modified xsi:type="dcterms:W3CDTF">2021-11-30T13:46:50Z</dcterms:modified>
</cp:coreProperties>
</file>